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  <p:sldMasterId id="2147483704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6"/>
    </p:embeddedFont>
    <p:embeddedFont>
      <p:font typeface="Cabin" panose="020B0604020202020204" charset="0"/>
      <p:regular r:id="rId37"/>
      <p:bold r:id="rId38"/>
      <p:italic r:id="rId39"/>
      <p:boldItalic r:id="rId40"/>
    </p:embeddedFont>
    <p:embeddedFont>
      <p:font typeface="Cabin Medium" panose="020B0604020202020204" charset="0"/>
      <p:regular r:id="rId41"/>
      <p:bold r:id="rId42"/>
      <p:italic r:id="rId43"/>
      <p:boldItalic r:id="rId44"/>
    </p:embeddedFont>
    <p:embeddedFont>
      <p:font typeface="Cabin SemiBold" panose="020B0604020202020204" charset="0"/>
      <p:regular r:id="rId45"/>
      <p:bold r:id="rId46"/>
      <p:italic r:id="rId47"/>
      <p:boldItalic r:id="rId48"/>
    </p:embeddedFont>
    <p:embeddedFont>
      <p:font typeface="Cambay" panose="020B0604020202020204" charset="0"/>
      <p:regular r:id="rId49"/>
      <p:bold r:id="rId50"/>
      <p:italic r:id="rId51"/>
      <p:boldItalic r:id="rId52"/>
    </p:embeddedFont>
    <p:embeddedFont>
      <p:font typeface="Krona One" panose="020B0604020202020204" charset="0"/>
      <p:regular r:id="rId53"/>
    </p:embeddedFont>
    <p:embeddedFont>
      <p:font typeface="Montserrat" panose="00000500000000000000" pitchFamily="2" charset="0"/>
      <p:regular r:id="rId54"/>
      <p:bold r:id="rId55"/>
      <p:italic r:id="rId56"/>
      <p:boldItalic r:id="rId57"/>
    </p:embeddedFont>
    <p:embeddedFont>
      <p:font typeface="Montserrat Medium" panose="00000600000000000000" pitchFamily="2" charset="0"/>
      <p:regular r:id="rId58"/>
      <p:bold r:id="rId59"/>
      <p:italic r:id="rId60"/>
      <p:boldItalic r:id="rId61"/>
    </p:embeddedFont>
    <p:embeddedFont>
      <p:font typeface="Proxima Nova" panose="020B0604020202020204" charset="0"/>
      <p:regular r:id="rId62"/>
      <p:bold r:id="rId63"/>
      <p:italic r:id="rId64"/>
      <p:boldItalic r:id="rId65"/>
    </p:embeddedFont>
    <p:embeddedFont>
      <p:font typeface="PT Sans" panose="020B0503020203020204" pitchFamily="34" charset="0"/>
      <p:regular r:id="rId66"/>
      <p:bold r:id="rId67"/>
      <p:italic r:id="rId68"/>
      <p:boldItalic r:id="rId69"/>
    </p:embeddedFont>
    <p:embeddedFont>
      <p:font typeface="Roboto Condensed Light" panose="02000000000000000000" pitchFamily="2" charset="0"/>
      <p:regular r:id="rId70"/>
      <p: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EE3DB9-94F8-4060-ABEF-0699DA922037}">
  <a:tblStyle styleId="{D7EE3DB9-94F8-4060-ABEF-0699DA9220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65" d="100"/>
          <a:sy n="165" d="100"/>
        </p:scale>
        <p:origin x="167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font" Target="fonts/font3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4.fntdata"/><Relationship Id="rId34" Type="http://schemas.openxmlformats.org/officeDocument/2006/relationships/slide" Target="slides/slide32.xml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71" Type="http://schemas.openxmlformats.org/officeDocument/2006/relationships/font" Target="fonts/font3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a7a7f39ac8_1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a7a7f39ac8_1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a7a7f39ac8_1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a7a7f39ac8_1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a7a7f39ac8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a7a7f39ac8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a7a7f39ac8_1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a7a7f39ac8_1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a7a7f39a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a7a7f39a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a7a7f39ac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a7a7f39ac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a7a7f39ac8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a7a7f39ac8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rgbClr val="232629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a7a7f39ac8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a7a7f39ac8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ae858dabc9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ae858dabc9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ae858dabc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ae858dabc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790f222a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790f222a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ae858dabc9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ae858dabc9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8c5838c1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8c5838c1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8e179d6b3d_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8e179d6b3d_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18c4265e5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18c4265e5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8c4265e58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8c4265e58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8c4265e58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8c4265e58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1ae858dab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1ae858dab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8e564131cc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8e564131cc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a505a5699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a505a5699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a505a5699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a505a5699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a7a7f39a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a7a7f39a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a505a5699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a505a5699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u="sng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a505a5699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a505a5699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8e564131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18e564131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90f222a1d_0_1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90f222a1d_0_1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8d4fff1bca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8d4fff1bca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ae858dabc9_1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ae858dabc9_1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ae858dabc9_1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1ae858dabc9_1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a7a7f39ac8_1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a7a7f39ac8_1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-"/>
            </a:pPr>
            <a:endParaRPr sz="12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a505a5699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a505a5699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1012575" y="846200"/>
            <a:ext cx="71187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17325" y="1216888"/>
            <a:ext cx="6709200" cy="21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82050" y="3435775"/>
            <a:ext cx="41796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862700" y="1484348"/>
            <a:ext cx="5418600" cy="12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2205600" y="2963613"/>
            <a:ext cx="47328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20000" y="1860613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2" hasCustomPrompt="1"/>
          </p:nvPr>
        </p:nvSpPr>
        <p:spPr>
          <a:xfrm>
            <a:off x="1471950" y="14003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20000" y="2243850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3"/>
          </p:nvPr>
        </p:nvSpPr>
        <p:spPr>
          <a:xfrm>
            <a:off x="3373050" y="1860613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4003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5"/>
          </p:nvPr>
        </p:nvSpPr>
        <p:spPr>
          <a:xfrm>
            <a:off x="3373050" y="2243850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6"/>
          </p:nvPr>
        </p:nvSpPr>
        <p:spPr>
          <a:xfrm>
            <a:off x="6026150" y="1860613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7" hasCustomPrompt="1"/>
          </p:nvPr>
        </p:nvSpPr>
        <p:spPr>
          <a:xfrm>
            <a:off x="6778050" y="14003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8"/>
          </p:nvPr>
        </p:nvSpPr>
        <p:spPr>
          <a:xfrm>
            <a:off x="6026150" y="2243850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9"/>
          </p:nvPr>
        </p:nvSpPr>
        <p:spPr>
          <a:xfrm>
            <a:off x="720000" y="3453925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3" hasCustomPrompt="1"/>
          </p:nvPr>
        </p:nvSpPr>
        <p:spPr>
          <a:xfrm>
            <a:off x="1471950" y="29938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4"/>
          </p:nvPr>
        </p:nvSpPr>
        <p:spPr>
          <a:xfrm>
            <a:off x="720000" y="3837125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15"/>
          </p:nvPr>
        </p:nvSpPr>
        <p:spPr>
          <a:xfrm>
            <a:off x="3373050" y="3453925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29938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7"/>
          </p:nvPr>
        </p:nvSpPr>
        <p:spPr>
          <a:xfrm>
            <a:off x="3373050" y="3837125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18"/>
          </p:nvPr>
        </p:nvSpPr>
        <p:spPr>
          <a:xfrm>
            <a:off x="6026150" y="3453925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9" hasCustomPrompt="1"/>
          </p:nvPr>
        </p:nvSpPr>
        <p:spPr>
          <a:xfrm>
            <a:off x="6778050" y="29938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20"/>
          </p:nvPr>
        </p:nvSpPr>
        <p:spPr>
          <a:xfrm>
            <a:off x="6026150" y="3837125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title"/>
          </p:nvPr>
        </p:nvSpPr>
        <p:spPr>
          <a:xfrm>
            <a:off x="2430600" y="3031625"/>
            <a:ext cx="42828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127000" y="1579225"/>
            <a:ext cx="48900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/>
          <p:nvPr/>
        </p:nvSpPr>
        <p:spPr>
          <a:xfrm>
            <a:off x="569550" y="445025"/>
            <a:ext cx="80049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title"/>
          </p:nvPr>
        </p:nvSpPr>
        <p:spPr>
          <a:xfrm>
            <a:off x="1028225" y="1780463"/>
            <a:ext cx="29967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1"/>
          </p:nvPr>
        </p:nvSpPr>
        <p:spPr>
          <a:xfrm>
            <a:off x="1028225" y="2203238"/>
            <a:ext cx="2996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2"/>
          </p:nvPr>
        </p:nvSpPr>
        <p:spPr>
          <a:xfrm>
            <a:off x="2031913" y="3184250"/>
            <a:ext cx="21033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2031913" y="3564800"/>
            <a:ext cx="210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3"/>
          </p:nvPr>
        </p:nvSpPr>
        <p:spPr>
          <a:xfrm>
            <a:off x="5008766" y="3184250"/>
            <a:ext cx="21033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4"/>
          </p:nvPr>
        </p:nvSpPr>
        <p:spPr>
          <a:xfrm>
            <a:off x="5008763" y="3564800"/>
            <a:ext cx="210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713100" y="1789225"/>
            <a:ext cx="37584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4752525" y="2029225"/>
            <a:ext cx="3678300" cy="25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Char char="●"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title" idx="2"/>
          </p:nvPr>
        </p:nvSpPr>
        <p:spPr>
          <a:xfrm>
            <a:off x="970100" y="2674950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970100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3"/>
          </p:nvPr>
        </p:nvSpPr>
        <p:spPr>
          <a:xfrm>
            <a:off x="3478650" y="2675125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"/>
          </p:nvPr>
        </p:nvSpPr>
        <p:spPr>
          <a:xfrm>
            <a:off x="3478651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5"/>
          </p:nvPr>
        </p:nvSpPr>
        <p:spPr>
          <a:xfrm>
            <a:off x="5987200" y="2675125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6"/>
          </p:nvPr>
        </p:nvSpPr>
        <p:spPr>
          <a:xfrm>
            <a:off x="5987204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title" idx="2"/>
          </p:nvPr>
        </p:nvSpPr>
        <p:spPr>
          <a:xfrm>
            <a:off x="970100" y="2674950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970100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 idx="3"/>
          </p:nvPr>
        </p:nvSpPr>
        <p:spPr>
          <a:xfrm>
            <a:off x="3478650" y="1818650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ubTitle" idx="4"/>
          </p:nvPr>
        </p:nvSpPr>
        <p:spPr>
          <a:xfrm>
            <a:off x="3478651" y="2278538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9"/>
          <p:cNvSpPr txBox="1">
            <a:spLocks noGrp="1"/>
          </p:cNvSpPr>
          <p:nvPr>
            <p:ph type="title" idx="5"/>
          </p:nvPr>
        </p:nvSpPr>
        <p:spPr>
          <a:xfrm>
            <a:off x="5987200" y="2675125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6"/>
          </p:nvPr>
        </p:nvSpPr>
        <p:spPr>
          <a:xfrm>
            <a:off x="5987204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 idx="2"/>
          </p:nvPr>
        </p:nvSpPr>
        <p:spPr>
          <a:xfrm>
            <a:off x="2174550" y="173707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2174550" y="21176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title" idx="3"/>
          </p:nvPr>
        </p:nvSpPr>
        <p:spPr>
          <a:xfrm>
            <a:off x="5652028" y="173707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5652025" y="21176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title" idx="5"/>
          </p:nvPr>
        </p:nvSpPr>
        <p:spPr>
          <a:xfrm>
            <a:off x="2174550" y="317032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subTitle" idx="6"/>
          </p:nvPr>
        </p:nvSpPr>
        <p:spPr>
          <a:xfrm>
            <a:off x="2174550" y="35510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 idx="7"/>
          </p:nvPr>
        </p:nvSpPr>
        <p:spPr>
          <a:xfrm>
            <a:off x="5652028" y="317032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8"/>
          </p:nvPr>
        </p:nvSpPr>
        <p:spPr>
          <a:xfrm>
            <a:off x="5652025" y="35510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742550" y="2362613"/>
            <a:ext cx="5658900" cy="9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33800" y="1517313"/>
            <a:ext cx="16764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636700" y="3383313"/>
            <a:ext cx="38706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1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 idx="2"/>
          </p:nvPr>
        </p:nvSpPr>
        <p:spPr>
          <a:xfrm>
            <a:off x="2327538" y="1385300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"/>
          </p:nvPr>
        </p:nvSpPr>
        <p:spPr>
          <a:xfrm>
            <a:off x="2327538" y="17853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title" idx="3"/>
          </p:nvPr>
        </p:nvSpPr>
        <p:spPr>
          <a:xfrm>
            <a:off x="5566560" y="1385300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4"/>
          </p:nvPr>
        </p:nvSpPr>
        <p:spPr>
          <a:xfrm>
            <a:off x="5566613" y="17853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title" idx="5"/>
          </p:nvPr>
        </p:nvSpPr>
        <p:spPr>
          <a:xfrm>
            <a:off x="2327538" y="3471575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6"/>
          </p:nvPr>
        </p:nvSpPr>
        <p:spPr>
          <a:xfrm>
            <a:off x="2327538" y="3871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 idx="7"/>
          </p:nvPr>
        </p:nvSpPr>
        <p:spPr>
          <a:xfrm>
            <a:off x="5566560" y="3471575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8"/>
          </p:nvPr>
        </p:nvSpPr>
        <p:spPr>
          <a:xfrm>
            <a:off x="5566560" y="3871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title" idx="9"/>
          </p:nvPr>
        </p:nvSpPr>
        <p:spPr>
          <a:xfrm>
            <a:off x="2327538" y="2428425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ubTitle" idx="13"/>
          </p:nvPr>
        </p:nvSpPr>
        <p:spPr>
          <a:xfrm>
            <a:off x="2327538" y="2828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title" idx="14"/>
          </p:nvPr>
        </p:nvSpPr>
        <p:spPr>
          <a:xfrm>
            <a:off x="5566613" y="2428350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15"/>
          </p:nvPr>
        </p:nvSpPr>
        <p:spPr>
          <a:xfrm>
            <a:off x="5566613" y="2828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/>
          <p:nvPr/>
        </p:nvSpPr>
        <p:spPr>
          <a:xfrm>
            <a:off x="569550" y="445025"/>
            <a:ext cx="80049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 hasCustomPrompt="1"/>
          </p:nvPr>
        </p:nvSpPr>
        <p:spPr>
          <a:xfrm>
            <a:off x="963350" y="2123761"/>
            <a:ext cx="22581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"/>
          </p:nvPr>
        </p:nvSpPr>
        <p:spPr>
          <a:xfrm>
            <a:off x="963350" y="3025327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123749"/>
            <a:ext cx="22581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3"/>
          </p:nvPr>
        </p:nvSpPr>
        <p:spPr>
          <a:xfrm>
            <a:off x="3442950" y="3025301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 idx="4" hasCustomPrompt="1"/>
          </p:nvPr>
        </p:nvSpPr>
        <p:spPr>
          <a:xfrm>
            <a:off x="5922550" y="2123756"/>
            <a:ext cx="22581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5"/>
          </p:nvPr>
        </p:nvSpPr>
        <p:spPr>
          <a:xfrm>
            <a:off x="5922550" y="3025298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4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5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/>
          <p:nvPr/>
        </p:nvSpPr>
        <p:spPr>
          <a:xfrm>
            <a:off x="569550" y="445025"/>
            <a:ext cx="80049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title"/>
          </p:nvPr>
        </p:nvSpPr>
        <p:spPr>
          <a:xfrm>
            <a:off x="2687850" y="620275"/>
            <a:ext cx="3768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ubTitle" idx="1"/>
          </p:nvPr>
        </p:nvSpPr>
        <p:spPr>
          <a:xfrm>
            <a:off x="2974050" y="2475074"/>
            <a:ext cx="3195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6"/>
          <p:cNvSpPr txBox="1">
            <a:spLocks noGrp="1"/>
          </p:cNvSpPr>
          <p:nvPr>
            <p:ph type="subTitle" idx="2"/>
          </p:nvPr>
        </p:nvSpPr>
        <p:spPr>
          <a:xfrm>
            <a:off x="2974050" y="2066150"/>
            <a:ext cx="3195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6"/>
          <p:cNvSpPr txBox="1"/>
          <p:nvPr/>
        </p:nvSpPr>
        <p:spPr>
          <a:xfrm>
            <a:off x="2974050" y="3377007"/>
            <a:ext cx="319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infographics and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7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/>
          <p:nvPr/>
        </p:nvSpPr>
        <p:spPr>
          <a:xfrm>
            <a:off x="1012575" y="846200"/>
            <a:ext cx="71187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208" name="Google Shape;208;p31"/>
          <p:cNvSpPr txBox="1">
            <a:spLocks noGrp="1"/>
          </p:cNvSpPr>
          <p:nvPr>
            <p:ph type="ctrTitle"/>
          </p:nvPr>
        </p:nvSpPr>
        <p:spPr>
          <a:xfrm>
            <a:off x="1217325" y="1216888"/>
            <a:ext cx="6709200" cy="212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31"/>
          <p:cNvSpPr txBox="1">
            <a:spLocks noGrp="1"/>
          </p:cNvSpPr>
          <p:nvPr>
            <p:ph type="subTitle" idx="1"/>
          </p:nvPr>
        </p:nvSpPr>
        <p:spPr>
          <a:xfrm>
            <a:off x="2482050" y="3435775"/>
            <a:ext cx="4179600" cy="47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2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2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1742550" y="2362613"/>
            <a:ext cx="5658900" cy="93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title" idx="2" hasCustomPrompt="1"/>
          </p:nvPr>
        </p:nvSpPr>
        <p:spPr>
          <a:xfrm>
            <a:off x="3733800" y="1517313"/>
            <a:ext cx="1676400" cy="66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5" name="Google Shape;215;p32"/>
          <p:cNvSpPr txBox="1">
            <a:spLocks noGrp="1"/>
          </p:cNvSpPr>
          <p:nvPr>
            <p:ph type="subTitle" idx="1"/>
          </p:nvPr>
        </p:nvSpPr>
        <p:spPr>
          <a:xfrm>
            <a:off x="2636700" y="3383313"/>
            <a:ext cx="38706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3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1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/>
          <p:nvPr/>
        </p:nvSpPr>
        <p:spPr>
          <a:xfrm>
            <a:off x="569550" y="445025"/>
            <a:ext cx="35865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4"/>
          <p:cNvSpPr/>
          <p:nvPr/>
        </p:nvSpPr>
        <p:spPr>
          <a:xfrm>
            <a:off x="4987950" y="445025"/>
            <a:ext cx="35865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title"/>
          </p:nvPr>
        </p:nvSpPr>
        <p:spPr>
          <a:xfrm>
            <a:off x="991500" y="2272436"/>
            <a:ext cx="2742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5409899" y="2272436"/>
            <a:ext cx="2742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1"/>
          </p:nvPr>
        </p:nvSpPr>
        <p:spPr>
          <a:xfrm>
            <a:off x="5409900" y="2618688"/>
            <a:ext cx="2742600" cy="9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ubTitle" idx="3"/>
          </p:nvPr>
        </p:nvSpPr>
        <p:spPr>
          <a:xfrm>
            <a:off x="991500" y="2618688"/>
            <a:ext cx="2742600" cy="9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5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5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6"/>
          <p:cNvSpPr/>
          <p:nvPr/>
        </p:nvSpPr>
        <p:spPr>
          <a:xfrm>
            <a:off x="569550" y="445025"/>
            <a:ext cx="39636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body" idx="1"/>
          </p:nvPr>
        </p:nvSpPr>
        <p:spPr>
          <a:xfrm>
            <a:off x="798550" y="1813775"/>
            <a:ext cx="3684300" cy="24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/>
          </p:nvPr>
        </p:nvSpPr>
        <p:spPr>
          <a:xfrm>
            <a:off x="798550" y="1009175"/>
            <a:ext cx="3096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37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7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1487850" y="1307100"/>
            <a:ext cx="616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8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2088300" y="1592425"/>
            <a:ext cx="49674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"/>
          </p:nvPr>
        </p:nvSpPr>
        <p:spPr>
          <a:xfrm>
            <a:off x="2088300" y="2181975"/>
            <a:ext cx="4967400" cy="14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/>
          </p:nvPr>
        </p:nvSpPr>
        <p:spPr>
          <a:xfrm>
            <a:off x="5187450" y="791703"/>
            <a:ext cx="30558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0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0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hasCustomPrompt="1"/>
          </p:nvPr>
        </p:nvSpPr>
        <p:spPr>
          <a:xfrm>
            <a:off x="1862700" y="1484348"/>
            <a:ext cx="5418600" cy="12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5" name="Google Shape;255;p40"/>
          <p:cNvSpPr txBox="1">
            <a:spLocks noGrp="1"/>
          </p:cNvSpPr>
          <p:nvPr>
            <p:ph type="subTitle" idx="1"/>
          </p:nvPr>
        </p:nvSpPr>
        <p:spPr>
          <a:xfrm>
            <a:off x="2205600" y="2963613"/>
            <a:ext cx="4732800" cy="3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5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/>
          <p:nvPr/>
        </p:nvSpPr>
        <p:spPr>
          <a:xfrm>
            <a:off x="569550" y="445025"/>
            <a:ext cx="35865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4987950" y="445025"/>
            <a:ext cx="35865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991500" y="2272436"/>
            <a:ext cx="2742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 idx="2"/>
          </p:nvPr>
        </p:nvSpPr>
        <p:spPr>
          <a:xfrm>
            <a:off x="5409899" y="2272436"/>
            <a:ext cx="2742600" cy="3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409900" y="2618688"/>
            <a:ext cx="2742600" cy="9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991500" y="2618688"/>
            <a:ext cx="2742600" cy="9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2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42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42"/>
          <p:cNvSpPr txBox="1">
            <a:spLocks noGrp="1"/>
          </p:cNvSpPr>
          <p:nvPr>
            <p:ph type="title"/>
          </p:nvPr>
        </p:nvSpPr>
        <p:spPr>
          <a:xfrm>
            <a:off x="720000" y="1860613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title" idx="2" hasCustomPrompt="1"/>
          </p:nvPr>
        </p:nvSpPr>
        <p:spPr>
          <a:xfrm>
            <a:off x="1471950" y="14003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42"/>
          <p:cNvSpPr txBox="1">
            <a:spLocks noGrp="1"/>
          </p:cNvSpPr>
          <p:nvPr>
            <p:ph type="subTitle" idx="1"/>
          </p:nvPr>
        </p:nvSpPr>
        <p:spPr>
          <a:xfrm>
            <a:off x="720000" y="2243850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4" name="Google Shape;264;p42"/>
          <p:cNvSpPr txBox="1">
            <a:spLocks noGrp="1"/>
          </p:cNvSpPr>
          <p:nvPr>
            <p:ph type="title" idx="3"/>
          </p:nvPr>
        </p:nvSpPr>
        <p:spPr>
          <a:xfrm>
            <a:off x="3373050" y="1860613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5" name="Google Shape;265;p42"/>
          <p:cNvSpPr txBox="1">
            <a:spLocks noGrp="1"/>
          </p:cNvSpPr>
          <p:nvPr>
            <p:ph type="title" idx="4" hasCustomPrompt="1"/>
          </p:nvPr>
        </p:nvSpPr>
        <p:spPr>
          <a:xfrm>
            <a:off x="4125000" y="14003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6" name="Google Shape;266;p42"/>
          <p:cNvSpPr txBox="1">
            <a:spLocks noGrp="1"/>
          </p:cNvSpPr>
          <p:nvPr>
            <p:ph type="subTitle" idx="5"/>
          </p:nvPr>
        </p:nvSpPr>
        <p:spPr>
          <a:xfrm>
            <a:off x="3373050" y="2243850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7" name="Google Shape;267;p42"/>
          <p:cNvSpPr txBox="1">
            <a:spLocks noGrp="1"/>
          </p:cNvSpPr>
          <p:nvPr>
            <p:ph type="title" idx="6"/>
          </p:nvPr>
        </p:nvSpPr>
        <p:spPr>
          <a:xfrm>
            <a:off x="6026150" y="1860613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42"/>
          <p:cNvSpPr txBox="1">
            <a:spLocks noGrp="1"/>
          </p:cNvSpPr>
          <p:nvPr>
            <p:ph type="title" idx="7" hasCustomPrompt="1"/>
          </p:nvPr>
        </p:nvSpPr>
        <p:spPr>
          <a:xfrm>
            <a:off x="6778050" y="1400350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9" name="Google Shape;269;p42"/>
          <p:cNvSpPr txBox="1">
            <a:spLocks noGrp="1"/>
          </p:cNvSpPr>
          <p:nvPr>
            <p:ph type="subTitle" idx="8"/>
          </p:nvPr>
        </p:nvSpPr>
        <p:spPr>
          <a:xfrm>
            <a:off x="6026150" y="2243850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0" name="Google Shape;270;p42"/>
          <p:cNvSpPr txBox="1">
            <a:spLocks noGrp="1"/>
          </p:cNvSpPr>
          <p:nvPr>
            <p:ph type="title" idx="9"/>
          </p:nvPr>
        </p:nvSpPr>
        <p:spPr>
          <a:xfrm>
            <a:off x="720000" y="3453925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42"/>
          <p:cNvSpPr txBox="1">
            <a:spLocks noGrp="1"/>
          </p:cNvSpPr>
          <p:nvPr>
            <p:ph type="title" idx="13" hasCustomPrompt="1"/>
          </p:nvPr>
        </p:nvSpPr>
        <p:spPr>
          <a:xfrm>
            <a:off x="1471950" y="29938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72" name="Google Shape;272;p42"/>
          <p:cNvSpPr txBox="1">
            <a:spLocks noGrp="1"/>
          </p:cNvSpPr>
          <p:nvPr>
            <p:ph type="subTitle" idx="14"/>
          </p:nvPr>
        </p:nvSpPr>
        <p:spPr>
          <a:xfrm>
            <a:off x="720000" y="3837125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title" idx="15"/>
          </p:nvPr>
        </p:nvSpPr>
        <p:spPr>
          <a:xfrm>
            <a:off x="3373050" y="3453925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title" idx="16" hasCustomPrompt="1"/>
          </p:nvPr>
        </p:nvSpPr>
        <p:spPr>
          <a:xfrm>
            <a:off x="4125000" y="29938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75" name="Google Shape;275;p42"/>
          <p:cNvSpPr txBox="1">
            <a:spLocks noGrp="1"/>
          </p:cNvSpPr>
          <p:nvPr>
            <p:ph type="subTitle" idx="17"/>
          </p:nvPr>
        </p:nvSpPr>
        <p:spPr>
          <a:xfrm>
            <a:off x="3373050" y="3837125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title" idx="18"/>
          </p:nvPr>
        </p:nvSpPr>
        <p:spPr>
          <a:xfrm>
            <a:off x="6026150" y="3453925"/>
            <a:ext cx="2397900" cy="4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7" name="Google Shape;277;p42"/>
          <p:cNvSpPr txBox="1">
            <a:spLocks noGrp="1"/>
          </p:cNvSpPr>
          <p:nvPr>
            <p:ph type="title" idx="19" hasCustomPrompt="1"/>
          </p:nvPr>
        </p:nvSpPr>
        <p:spPr>
          <a:xfrm>
            <a:off x="6778050" y="2993825"/>
            <a:ext cx="894000" cy="35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78" name="Google Shape;278;p42"/>
          <p:cNvSpPr txBox="1">
            <a:spLocks noGrp="1"/>
          </p:cNvSpPr>
          <p:nvPr>
            <p:ph type="subTitle" idx="20"/>
          </p:nvPr>
        </p:nvSpPr>
        <p:spPr>
          <a:xfrm>
            <a:off x="6026150" y="3837125"/>
            <a:ext cx="2397900" cy="5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9" name="Google Shape;279;p42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2430600" y="3031625"/>
            <a:ext cx="4282800" cy="3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4" name="Google Shape;284;p43"/>
          <p:cNvSpPr txBox="1">
            <a:spLocks noGrp="1"/>
          </p:cNvSpPr>
          <p:nvPr>
            <p:ph type="subTitle" idx="1"/>
          </p:nvPr>
        </p:nvSpPr>
        <p:spPr>
          <a:xfrm>
            <a:off x="2127000" y="1579225"/>
            <a:ext cx="48900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4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4"/>
          <p:cNvSpPr/>
          <p:nvPr/>
        </p:nvSpPr>
        <p:spPr>
          <a:xfrm>
            <a:off x="569550" y="445025"/>
            <a:ext cx="80049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1028225" y="1780463"/>
            <a:ext cx="29967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subTitle" idx="1"/>
          </p:nvPr>
        </p:nvSpPr>
        <p:spPr>
          <a:xfrm>
            <a:off x="1028225" y="2203238"/>
            <a:ext cx="2996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0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5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45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45"/>
          <p:cNvSpPr txBox="1">
            <a:spLocks noGrp="1"/>
          </p:cNvSpPr>
          <p:nvPr>
            <p:ph type="title" idx="2"/>
          </p:nvPr>
        </p:nvSpPr>
        <p:spPr>
          <a:xfrm>
            <a:off x="2031913" y="3184250"/>
            <a:ext cx="21033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subTitle" idx="1"/>
          </p:nvPr>
        </p:nvSpPr>
        <p:spPr>
          <a:xfrm>
            <a:off x="2031913" y="3564800"/>
            <a:ext cx="210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45"/>
          <p:cNvSpPr txBox="1">
            <a:spLocks noGrp="1"/>
          </p:cNvSpPr>
          <p:nvPr>
            <p:ph type="title" idx="3"/>
          </p:nvPr>
        </p:nvSpPr>
        <p:spPr>
          <a:xfrm>
            <a:off x="5008766" y="3184250"/>
            <a:ext cx="21033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subTitle" idx="4"/>
          </p:nvPr>
        </p:nvSpPr>
        <p:spPr>
          <a:xfrm>
            <a:off x="5008763" y="3564800"/>
            <a:ext cx="21033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0_1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6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6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713100" y="1789225"/>
            <a:ext cx="3758400" cy="17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5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2"/>
          </p:nvPr>
        </p:nvSpPr>
        <p:spPr>
          <a:xfrm>
            <a:off x="4752525" y="2029225"/>
            <a:ext cx="3678300" cy="25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Krona One"/>
              <a:buChar char="●"/>
              <a:defRPr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05" name="Google Shape;30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7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7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47"/>
          <p:cNvSpPr txBox="1">
            <a:spLocks noGrp="1"/>
          </p:cNvSpPr>
          <p:nvPr>
            <p:ph type="title" idx="2"/>
          </p:nvPr>
        </p:nvSpPr>
        <p:spPr>
          <a:xfrm>
            <a:off x="970100" y="2674950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47"/>
          <p:cNvSpPr txBox="1">
            <a:spLocks noGrp="1"/>
          </p:cNvSpPr>
          <p:nvPr>
            <p:ph type="subTitle" idx="1"/>
          </p:nvPr>
        </p:nvSpPr>
        <p:spPr>
          <a:xfrm>
            <a:off x="970100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47"/>
          <p:cNvSpPr txBox="1">
            <a:spLocks noGrp="1"/>
          </p:cNvSpPr>
          <p:nvPr>
            <p:ph type="title" idx="3"/>
          </p:nvPr>
        </p:nvSpPr>
        <p:spPr>
          <a:xfrm>
            <a:off x="3478650" y="2675125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47"/>
          <p:cNvSpPr txBox="1">
            <a:spLocks noGrp="1"/>
          </p:cNvSpPr>
          <p:nvPr>
            <p:ph type="subTitle" idx="4"/>
          </p:nvPr>
        </p:nvSpPr>
        <p:spPr>
          <a:xfrm>
            <a:off x="3478651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47"/>
          <p:cNvSpPr txBox="1">
            <a:spLocks noGrp="1"/>
          </p:cNvSpPr>
          <p:nvPr>
            <p:ph type="title" idx="5"/>
          </p:nvPr>
        </p:nvSpPr>
        <p:spPr>
          <a:xfrm>
            <a:off x="5987200" y="2675125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47"/>
          <p:cNvSpPr txBox="1">
            <a:spLocks noGrp="1"/>
          </p:cNvSpPr>
          <p:nvPr>
            <p:ph type="subTitle" idx="6"/>
          </p:nvPr>
        </p:nvSpPr>
        <p:spPr>
          <a:xfrm>
            <a:off x="5987204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8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8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48"/>
          <p:cNvSpPr txBox="1">
            <a:spLocks noGrp="1"/>
          </p:cNvSpPr>
          <p:nvPr>
            <p:ph type="title" idx="2"/>
          </p:nvPr>
        </p:nvSpPr>
        <p:spPr>
          <a:xfrm>
            <a:off x="970100" y="2674950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3" name="Google Shape;323;p48"/>
          <p:cNvSpPr txBox="1">
            <a:spLocks noGrp="1"/>
          </p:cNvSpPr>
          <p:nvPr>
            <p:ph type="subTitle" idx="1"/>
          </p:nvPr>
        </p:nvSpPr>
        <p:spPr>
          <a:xfrm>
            <a:off x="970100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8"/>
          <p:cNvSpPr txBox="1">
            <a:spLocks noGrp="1"/>
          </p:cNvSpPr>
          <p:nvPr>
            <p:ph type="title" idx="3"/>
          </p:nvPr>
        </p:nvSpPr>
        <p:spPr>
          <a:xfrm>
            <a:off x="3478650" y="1818650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5" name="Google Shape;325;p48"/>
          <p:cNvSpPr txBox="1">
            <a:spLocks noGrp="1"/>
          </p:cNvSpPr>
          <p:nvPr>
            <p:ph type="subTitle" idx="4"/>
          </p:nvPr>
        </p:nvSpPr>
        <p:spPr>
          <a:xfrm>
            <a:off x="3478651" y="2278538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48"/>
          <p:cNvSpPr txBox="1">
            <a:spLocks noGrp="1"/>
          </p:cNvSpPr>
          <p:nvPr>
            <p:ph type="title" idx="5"/>
          </p:nvPr>
        </p:nvSpPr>
        <p:spPr>
          <a:xfrm>
            <a:off x="5987200" y="2675125"/>
            <a:ext cx="21867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27" name="Google Shape;327;p48"/>
          <p:cNvSpPr txBox="1">
            <a:spLocks noGrp="1"/>
          </p:cNvSpPr>
          <p:nvPr>
            <p:ph type="subTitle" idx="6"/>
          </p:nvPr>
        </p:nvSpPr>
        <p:spPr>
          <a:xfrm>
            <a:off x="5987204" y="3135013"/>
            <a:ext cx="2186700" cy="66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9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49"/>
          <p:cNvSpPr txBox="1">
            <a:spLocks noGrp="1"/>
          </p:cNvSpPr>
          <p:nvPr>
            <p:ph type="title" idx="2"/>
          </p:nvPr>
        </p:nvSpPr>
        <p:spPr>
          <a:xfrm>
            <a:off x="2174550" y="173707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" name="Google Shape;334;p49"/>
          <p:cNvSpPr txBox="1">
            <a:spLocks noGrp="1"/>
          </p:cNvSpPr>
          <p:nvPr>
            <p:ph type="subTitle" idx="1"/>
          </p:nvPr>
        </p:nvSpPr>
        <p:spPr>
          <a:xfrm>
            <a:off x="2174550" y="21176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49"/>
          <p:cNvSpPr txBox="1">
            <a:spLocks noGrp="1"/>
          </p:cNvSpPr>
          <p:nvPr>
            <p:ph type="title" idx="3"/>
          </p:nvPr>
        </p:nvSpPr>
        <p:spPr>
          <a:xfrm>
            <a:off x="5652028" y="173707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6" name="Google Shape;336;p49"/>
          <p:cNvSpPr txBox="1">
            <a:spLocks noGrp="1"/>
          </p:cNvSpPr>
          <p:nvPr>
            <p:ph type="subTitle" idx="4"/>
          </p:nvPr>
        </p:nvSpPr>
        <p:spPr>
          <a:xfrm>
            <a:off x="5652025" y="21176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49"/>
          <p:cNvSpPr txBox="1">
            <a:spLocks noGrp="1"/>
          </p:cNvSpPr>
          <p:nvPr>
            <p:ph type="title" idx="5"/>
          </p:nvPr>
        </p:nvSpPr>
        <p:spPr>
          <a:xfrm>
            <a:off x="2174550" y="317032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8" name="Google Shape;338;p49"/>
          <p:cNvSpPr txBox="1">
            <a:spLocks noGrp="1"/>
          </p:cNvSpPr>
          <p:nvPr>
            <p:ph type="subTitle" idx="6"/>
          </p:nvPr>
        </p:nvSpPr>
        <p:spPr>
          <a:xfrm>
            <a:off x="2174550" y="35510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49"/>
          <p:cNvSpPr txBox="1">
            <a:spLocks noGrp="1"/>
          </p:cNvSpPr>
          <p:nvPr>
            <p:ph type="title" idx="7"/>
          </p:nvPr>
        </p:nvSpPr>
        <p:spPr>
          <a:xfrm>
            <a:off x="5652028" y="3170325"/>
            <a:ext cx="2191200" cy="38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0" name="Google Shape;340;p49"/>
          <p:cNvSpPr txBox="1">
            <a:spLocks noGrp="1"/>
          </p:cNvSpPr>
          <p:nvPr>
            <p:ph type="subTitle" idx="8"/>
          </p:nvPr>
        </p:nvSpPr>
        <p:spPr>
          <a:xfrm>
            <a:off x="5652025" y="3551025"/>
            <a:ext cx="21912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50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0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50"/>
          <p:cNvSpPr txBox="1">
            <a:spLocks noGrp="1"/>
          </p:cNvSpPr>
          <p:nvPr>
            <p:ph type="title" idx="2"/>
          </p:nvPr>
        </p:nvSpPr>
        <p:spPr>
          <a:xfrm>
            <a:off x="2327538" y="1385300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7" name="Google Shape;347;p50"/>
          <p:cNvSpPr txBox="1">
            <a:spLocks noGrp="1"/>
          </p:cNvSpPr>
          <p:nvPr>
            <p:ph type="subTitle" idx="1"/>
          </p:nvPr>
        </p:nvSpPr>
        <p:spPr>
          <a:xfrm>
            <a:off x="2327538" y="17853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50"/>
          <p:cNvSpPr txBox="1">
            <a:spLocks noGrp="1"/>
          </p:cNvSpPr>
          <p:nvPr>
            <p:ph type="title" idx="3"/>
          </p:nvPr>
        </p:nvSpPr>
        <p:spPr>
          <a:xfrm>
            <a:off x="5566560" y="1385300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49" name="Google Shape;349;p50"/>
          <p:cNvSpPr txBox="1">
            <a:spLocks noGrp="1"/>
          </p:cNvSpPr>
          <p:nvPr>
            <p:ph type="subTitle" idx="4"/>
          </p:nvPr>
        </p:nvSpPr>
        <p:spPr>
          <a:xfrm>
            <a:off x="5566613" y="17853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50"/>
          <p:cNvSpPr txBox="1">
            <a:spLocks noGrp="1"/>
          </p:cNvSpPr>
          <p:nvPr>
            <p:ph type="title" idx="5"/>
          </p:nvPr>
        </p:nvSpPr>
        <p:spPr>
          <a:xfrm>
            <a:off x="2327538" y="3471575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50"/>
          <p:cNvSpPr txBox="1">
            <a:spLocks noGrp="1"/>
          </p:cNvSpPr>
          <p:nvPr>
            <p:ph type="subTitle" idx="6"/>
          </p:nvPr>
        </p:nvSpPr>
        <p:spPr>
          <a:xfrm>
            <a:off x="2327538" y="3871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50"/>
          <p:cNvSpPr txBox="1">
            <a:spLocks noGrp="1"/>
          </p:cNvSpPr>
          <p:nvPr>
            <p:ph type="title" idx="7"/>
          </p:nvPr>
        </p:nvSpPr>
        <p:spPr>
          <a:xfrm>
            <a:off x="5566560" y="3471575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3" name="Google Shape;353;p50"/>
          <p:cNvSpPr txBox="1">
            <a:spLocks noGrp="1"/>
          </p:cNvSpPr>
          <p:nvPr>
            <p:ph type="subTitle" idx="8"/>
          </p:nvPr>
        </p:nvSpPr>
        <p:spPr>
          <a:xfrm>
            <a:off x="5566560" y="38717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title" idx="9"/>
          </p:nvPr>
        </p:nvSpPr>
        <p:spPr>
          <a:xfrm>
            <a:off x="2327538" y="2428425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subTitle" idx="13"/>
          </p:nvPr>
        </p:nvSpPr>
        <p:spPr>
          <a:xfrm>
            <a:off x="2327538" y="2828475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title" idx="14"/>
          </p:nvPr>
        </p:nvSpPr>
        <p:spPr>
          <a:xfrm>
            <a:off x="5566613" y="2428350"/>
            <a:ext cx="1986000" cy="40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subTitle" idx="15"/>
          </p:nvPr>
        </p:nvSpPr>
        <p:spPr>
          <a:xfrm>
            <a:off x="5566613" y="2828550"/>
            <a:ext cx="1986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1"/>
          <p:cNvSpPr/>
          <p:nvPr/>
        </p:nvSpPr>
        <p:spPr>
          <a:xfrm>
            <a:off x="569550" y="445025"/>
            <a:ext cx="80049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1"/>
          <p:cNvSpPr txBox="1">
            <a:spLocks noGrp="1"/>
          </p:cNvSpPr>
          <p:nvPr>
            <p:ph type="title" hasCustomPrompt="1"/>
          </p:nvPr>
        </p:nvSpPr>
        <p:spPr>
          <a:xfrm>
            <a:off x="963350" y="2123761"/>
            <a:ext cx="22581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2" name="Google Shape;362;p51"/>
          <p:cNvSpPr txBox="1">
            <a:spLocks noGrp="1"/>
          </p:cNvSpPr>
          <p:nvPr>
            <p:ph type="subTitle" idx="1"/>
          </p:nvPr>
        </p:nvSpPr>
        <p:spPr>
          <a:xfrm>
            <a:off x="963350" y="3025327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3" name="Google Shape;363;p51"/>
          <p:cNvSpPr txBox="1">
            <a:spLocks noGrp="1"/>
          </p:cNvSpPr>
          <p:nvPr>
            <p:ph type="title" idx="2" hasCustomPrompt="1"/>
          </p:nvPr>
        </p:nvSpPr>
        <p:spPr>
          <a:xfrm>
            <a:off x="3442950" y="2123749"/>
            <a:ext cx="22581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4" name="Google Shape;364;p51"/>
          <p:cNvSpPr txBox="1">
            <a:spLocks noGrp="1"/>
          </p:cNvSpPr>
          <p:nvPr>
            <p:ph type="subTitle" idx="3"/>
          </p:nvPr>
        </p:nvSpPr>
        <p:spPr>
          <a:xfrm>
            <a:off x="3442950" y="3025301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65" name="Google Shape;365;p51"/>
          <p:cNvSpPr txBox="1">
            <a:spLocks noGrp="1"/>
          </p:cNvSpPr>
          <p:nvPr>
            <p:ph type="title" idx="4" hasCustomPrompt="1"/>
          </p:nvPr>
        </p:nvSpPr>
        <p:spPr>
          <a:xfrm>
            <a:off x="5922550" y="2123756"/>
            <a:ext cx="2258100" cy="9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6" name="Google Shape;366;p51"/>
          <p:cNvSpPr txBox="1">
            <a:spLocks noGrp="1"/>
          </p:cNvSpPr>
          <p:nvPr>
            <p:ph type="subTitle" idx="5"/>
          </p:nvPr>
        </p:nvSpPr>
        <p:spPr>
          <a:xfrm>
            <a:off x="5922550" y="3025298"/>
            <a:ext cx="2258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 l="699" r="709" b="1448"/>
          <a:stretch/>
        </p:blipFill>
        <p:spPr>
          <a:xfrm flipH="1">
            <a:off x="2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2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52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3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3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2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54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4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54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5"/>
          <p:cNvSpPr/>
          <p:nvPr/>
        </p:nvSpPr>
        <p:spPr>
          <a:xfrm>
            <a:off x="569550" y="445025"/>
            <a:ext cx="80049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5"/>
          <p:cNvSpPr txBox="1">
            <a:spLocks noGrp="1"/>
          </p:cNvSpPr>
          <p:nvPr>
            <p:ph type="title"/>
          </p:nvPr>
        </p:nvSpPr>
        <p:spPr>
          <a:xfrm>
            <a:off x="2687850" y="620275"/>
            <a:ext cx="37683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55"/>
          <p:cNvSpPr txBox="1">
            <a:spLocks noGrp="1"/>
          </p:cNvSpPr>
          <p:nvPr>
            <p:ph type="subTitle" idx="1"/>
          </p:nvPr>
        </p:nvSpPr>
        <p:spPr>
          <a:xfrm>
            <a:off x="2974050" y="2475074"/>
            <a:ext cx="31959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55"/>
          <p:cNvSpPr txBox="1">
            <a:spLocks noGrp="1"/>
          </p:cNvSpPr>
          <p:nvPr>
            <p:ph type="subTitle" idx="2"/>
          </p:nvPr>
        </p:nvSpPr>
        <p:spPr>
          <a:xfrm>
            <a:off x="2974050" y="2066150"/>
            <a:ext cx="3195900" cy="4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55"/>
          <p:cNvSpPr txBox="1"/>
          <p:nvPr/>
        </p:nvSpPr>
        <p:spPr>
          <a:xfrm>
            <a:off x="2974050" y="3377007"/>
            <a:ext cx="319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, infographics and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Cambay"/>
                <a:ea typeface="Cambay"/>
                <a:cs typeface="Cambay"/>
                <a:sym typeface="Camba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6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/>
          <p:nvPr/>
        </p:nvSpPr>
        <p:spPr>
          <a:xfrm>
            <a:off x="569550" y="445025"/>
            <a:ext cx="8004900" cy="5727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7"/>
          <p:cNvSpPr/>
          <p:nvPr/>
        </p:nvSpPr>
        <p:spPr>
          <a:xfrm>
            <a:off x="569550" y="1094400"/>
            <a:ext cx="8004900" cy="36309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/>
          <p:nvPr/>
        </p:nvSpPr>
        <p:spPr>
          <a:xfrm>
            <a:off x="569550" y="445025"/>
            <a:ext cx="3963600" cy="4280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98550" y="1813775"/>
            <a:ext cx="3684300" cy="24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98550" y="1009175"/>
            <a:ext cx="3096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l="709" r="699" b="1448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487850" y="1307100"/>
            <a:ext cx="616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1217400" y="846200"/>
            <a:ext cx="6709200" cy="34512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2088300" y="1592425"/>
            <a:ext cx="49674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088300" y="2181975"/>
            <a:ext cx="4967400" cy="14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187450" y="791703"/>
            <a:ext cx="30558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rona On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Krona One"/>
              <a:buNone/>
              <a:defRPr sz="24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●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ay"/>
              <a:buChar char="○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mbay"/>
              <a:buChar char="■"/>
              <a:defRPr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14:flip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 txBox="1">
            <a:spLocks noGrp="1"/>
          </p:cNvSpPr>
          <p:nvPr>
            <p:ph type="subTitle" idx="1"/>
          </p:nvPr>
        </p:nvSpPr>
        <p:spPr>
          <a:xfrm>
            <a:off x="2284950" y="3437275"/>
            <a:ext cx="45741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 sz="1200"/>
              <a:t>BUAN 5510-01: Capstone Project in Business Analytics | Fall 2022</a:t>
            </a:r>
            <a:endParaRPr sz="1200"/>
          </a:p>
        </p:txBody>
      </p:sp>
      <p:sp>
        <p:nvSpPr>
          <p:cNvPr id="400" name="Google Shape;400;p58"/>
          <p:cNvSpPr txBox="1">
            <a:spLocks noGrp="1"/>
          </p:cNvSpPr>
          <p:nvPr>
            <p:ph type="subTitle" idx="1"/>
          </p:nvPr>
        </p:nvSpPr>
        <p:spPr>
          <a:xfrm>
            <a:off x="1458900" y="1325875"/>
            <a:ext cx="6226200" cy="11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Predicting Elevat</a:t>
            </a:r>
            <a:r>
              <a:rPr lang="en" sz="2900" b="1">
                <a:latin typeface="Montserrat"/>
                <a:ea typeface="Montserrat"/>
                <a:cs typeface="Montserrat"/>
                <a:sym typeface="Montserrat"/>
              </a:rPr>
              <a:t>ed Cancer Rates Near </a:t>
            </a:r>
            <a:r>
              <a:rPr lang="en"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Washington State </a:t>
            </a:r>
            <a:r>
              <a:rPr lang="en" sz="2900" b="1">
                <a:latin typeface="Montserrat"/>
                <a:ea typeface="Montserrat"/>
                <a:cs typeface="Montserrat"/>
                <a:sym typeface="Montserrat"/>
              </a:rPr>
              <a:t>Industrial</a:t>
            </a:r>
            <a:r>
              <a:rPr lang="en" sz="2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Facilities</a:t>
            </a:r>
            <a:endParaRPr sz="2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1" name="Google Shape;401;p58"/>
          <p:cNvSpPr/>
          <p:nvPr/>
        </p:nvSpPr>
        <p:spPr>
          <a:xfrm>
            <a:off x="1777500" y="2781075"/>
            <a:ext cx="5589000" cy="506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Nick Carroll, Arpita Debnath , Geethasree K N , Madhusree Majumder</a:t>
            </a:r>
            <a:endParaRPr sz="1200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Features w/ the Highest % of Null Values</a:t>
            </a:r>
            <a:endParaRPr sz="1000"/>
          </a:p>
        </p:txBody>
      </p:sp>
      <p:pic>
        <p:nvPicPr>
          <p:cNvPr id="512" name="Google Shape;5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775" y="1582624"/>
            <a:ext cx="7039625" cy="250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Numerical</a:t>
            </a:r>
            <a:r>
              <a:rPr lang="en" sz="2200"/>
              <a:t> Data</a:t>
            </a:r>
            <a:endParaRPr sz="1000"/>
          </a:p>
        </p:txBody>
      </p:sp>
      <p:sp>
        <p:nvSpPr>
          <p:cNvPr id="518" name="Google Shape;518;p68"/>
          <p:cNvSpPr txBox="1"/>
          <p:nvPr/>
        </p:nvSpPr>
        <p:spPr>
          <a:xfrm>
            <a:off x="1266000" y="1236725"/>
            <a:ext cx="613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bin SemiBold"/>
                <a:ea typeface="Cabin SemiBold"/>
                <a:cs typeface="Cabin SemiBold"/>
                <a:sym typeface="Cabin SemiBold"/>
              </a:rPr>
              <a:t>Descriptive Statistics </a:t>
            </a:r>
            <a:r>
              <a:rPr lang="en">
                <a:latin typeface="Cabin"/>
                <a:ea typeface="Cabin"/>
                <a:cs typeface="Cabin"/>
                <a:sym typeface="Cabin"/>
              </a:rPr>
              <a:t>| Arranged in Order by Standard Deviation 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19" name="Google Shape;519;p68"/>
          <p:cNvSpPr txBox="1"/>
          <p:nvPr/>
        </p:nvSpPr>
        <p:spPr>
          <a:xfrm>
            <a:off x="948625" y="4110075"/>
            <a:ext cx="6937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i="1">
                <a:latin typeface="Cabin"/>
                <a:ea typeface="Cabin"/>
                <a:cs typeface="Cabin"/>
                <a:sym typeface="Cabin"/>
              </a:rPr>
              <a:t>Note:</a:t>
            </a:r>
            <a:r>
              <a:rPr lang="en" sz="1300" i="1">
                <a:latin typeface="Cabin"/>
                <a:ea typeface="Cabin"/>
                <a:cs typeface="Cabin"/>
                <a:sym typeface="Cabin"/>
              </a:rPr>
              <a:t> The min. value for all columns is 0.  Count is 1036 for all columns with exception of ‘6.2 - M99’ which is 106, and  ‘8.8 - ONE-TIME RELEASE’ which is 987.</a:t>
            </a:r>
            <a:endParaRPr sz="1300" i="1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20" name="Google Shape;52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800" y="1636925"/>
            <a:ext cx="6937849" cy="2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Nominal </a:t>
            </a:r>
            <a:r>
              <a:rPr lang="en" sz="2200"/>
              <a:t>Data</a:t>
            </a:r>
            <a:endParaRPr sz="1000"/>
          </a:p>
        </p:txBody>
      </p:sp>
      <p:graphicFrame>
        <p:nvGraphicFramePr>
          <p:cNvPr id="526" name="Google Shape;526;p69"/>
          <p:cNvGraphicFramePr/>
          <p:nvPr/>
        </p:nvGraphicFramePr>
        <p:xfrm>
          <a:off x="686225" y="1693450"/>
          <a:ext cx="3079600" cy="2667000"/>
        </p:xfrm>
        <a:graphic>
          <a:graphicData uri="http://schemas.openxmlformats.org/drawingml/2006/table">
            <a:tbl>
              <a:tblPr>
                <a:noFill/>
                <a:tableStyleId>{D7EE3DB9-94F8-4060-ABEF-0699DA922037}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Feature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Category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% of Data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City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TACOMA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10.35%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SEATTLE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10.06%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ANACORTES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6.96%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LONGVIEW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5.71%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SPOKANE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5.03%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Feature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Category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% of Data</a:t>
                      </a:r>
                      <a:endParaRPr sz="1000" b="1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DB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 rowSpan="5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Chemical</a:t>
                      </a:r>
                      <a:endParaRPr sz="1000"/>
                    </a:p>
                  </a:txBody>
                  <a:tcPr marL="28575" marR="28575" marT="19050" marB="19050" anchor="ctr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5.80%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Nitrate Compound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4.74%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Lead / Lead Compounds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3.58%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Ammonia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3.48%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Methanol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3.38%</a:t>
                      </a:r>
                      <a:endParaRPr sz="1000"/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527" name="Google Shape;527;p69"/>
          <p:cNvSpPr txBox="1"/>
          <p:nvPr/>
        </p:nvSpPr>
        <p:spPr>
          <a:xfrm>
            <a:off x="724700" y="1304750"/>
            <a:ext cx="3041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bin"/>
                <a:ea typeface="Cabin"/>
                <a:cs typeface="Cabin"/>
                <a:sym typeface="Cabin"/>
              </a:rPr>
              <a:t>Five Most Frequent Values for City &amp; Chemical</a:t>
            </a:r>
            <a:endParaRPr sz="1100" b="1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28" name="Google Shape;52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1814523"/>
            <a:ext cx="4782905" cy="20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9"/>
          <p:cNvSpPr txBox="1"/>
          <p:nvPr/>
        </p:nvSpPr>
        <p:spPr>
          <a:xfrm>
            <a:off x="4534700" y="1533350"/>
            <a:ext cx="365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Cabin"/>
                <a:ea typeface="Cabin"/>
                <a:cs typeface="Cabin"/>
                <a:sym typeface="Cabin"/>
              </a:rPr>
              <a:t>‘Yes’ Count for Features with only ‘Yes’ or ‘No’ Values</a:t>
            </a:r>
            <a:endParaRPr sz="900" i="1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30" name="Google Shape;530;p69"/>
          <p:cNvSpPr txBox="1"/>
          <p:nvPr/>
        </p:nvSpPr>
        <p:spPr>
          <a:xfrm>
            <a:off x="4443175" y="3904000"/>
            <a:ext cx="3653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i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Note</a:t>
            </a:r>
            <a:r>
              <a:rPr lang="en" sz="900" i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: PFA only had 1 ‘Yes’ and has been excluded from this visualization</a:t>
            </a:r>
            <a:endParaRPr sz="1100" b="1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0"/>
          <p:cNvSpPr txBox="1">
            <a:spLocks noGrp="1"/>
          </p:cNvSpPr>
          <p:nvPr>
            <p:ph type="title"/>
          </p:nvPr>
        </p:nvSpPr>
        <p:spPr>
          <a:xfrm>
            <a:off x="720000" y="431900"/>
            <a:ext cx="7704000" cy="70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Conversion of nominal data to Numerical values</a:t>
            </a:r>
            <a:endParaRPr sz="1800" b="1"/>
          </a:p>
        </p:txBody>
      </p:sp>
      <p:sp>
        <p:nvSpPr>
          <p:cNvPr id="536" name="Google Shape;536;p70"/>
          <p:cNvSpPr txBox="1"/>
          <p:nvPr/>
        </p:nvSpPr>
        <p:spPr>
          <a:xfrm>
            <a:off x="2707279" y="1919650"/>
            <a:ext cx="37026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Cabin"/>
                <a:ea typeface="Cabin"/>
                <a:cs typeface="Cabin"/>
                <a:sym typeface="Cabin"/>
              </a:rPr>
              <a:t>One Hot Encoding </a:t>
            </a:r>
            <a:endParaRPr sz="1600" b="1">
              <a:latin typeface="Cabin"/>
              <a:ea typeface="Cabin"/>
              <a:cs typeface="Cabin"/>
              <a:sym typeface="Cab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bin"/>
                <a:ea typeface="Cabin"/>
                <a:cs typeface="Cabin"/>
                <a:sym typeface="Cabin"/>
              </a:rPr>
              <a:t>For ‘117. PROD_RATIO_OR_ACTIVITY’</a:t>
            </a:r>
            <a:endParaRPr sz="1300"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37" name="Google Shape;53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96750" y="2112425"/>
            <a:ext cx="2345526" cy="133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279" y="2550846"/>
            <a:ext cx="5495017" cy="12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38188"/>
            <a:ext cx="9143997" cy="610340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1"/>
          <p:cNvSpPr/>
          <p:nvPr/>
        </p:nvSpPr>
        <p:spPr>
          <a:xfrm>
            <a:off x="4999800" y="539400"/>
            <a:ext cx="3431100" cy="24024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1"/>
          <p:cNvSpPr txBox="1">
            <a:spLocks noGrp="1"/>
          </p:cNvSpPr>
          <p:nvPr>
            <p:ph type="title"/>
          </p:nvPr>
        </p:nvSpPr>
        <p:spPr>
          <a:xfrm>
            <a:off x="5187450" y="1096503"/>
            <a:ext cx="3055800" cy="18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Correlation Analysis</a:t>
            </a:r>
            <a:endParaRPr sz="3100"/>
          </a:p>
        </p:txBody>
      </p:sp>
      <p:grpSp>
        <p:nvGrpSpPr>
          <p:cNvPr id="546" name="Google Shape;546;p71"/>
          <p:cNvGrpSpPr/>
          <p:nvPr/>
        </p:nvGrpSpPr>
        <p:grpSpPr>
          <a:xfrm>
            <a:off x="6376175" y="791535"/>
            <a:ext cx="618832" cy="618832"/>
            <a:chOff x="2203925" y="3378725"/>
            <a:chExt cx="373375" cy="373375"/>
          </a:xfrm>
        </p:grpSpPr>
        <p:sp>
          <p:nvSpPr>
            <p:cNvPr id="547" name="Google Shape;547;p71"/>
            <p:cNvSpPr/>
            <p:nvPr/>
          </p:nvSpPr>
          <p:spPr>
            <a:xfrm>
              <a:off x="2203925" y="3608450"/>
              <a:ext cx="373375" cy="32575"/>
            </a:xfrm>
            <a:custGeom>
              <a:avLst/>
              <a:gdLst/>
              <a:ahLst/>
              <a:cxnLst/>
              <a:rect l="l" t="t" r="r" b="b"/>
              <a:pathLst>
                <a:path w="14935" h="1303" extrusionOk="0">
                  <a:moveTo>
                    <a:pt x="447" y="0"/>
                  </a:moveTo>
                  <a:cubicBezTo>
                    <a:pt x="197" y="0"/>
                    <a:pt x="1" y="196"/>
                    <a:pt x="1" y="428"/>
                  </a:cubicBezTo>
                  <a:lnTo>
                    <a:pt x="1" y="1303"/>
                  </a:lnTo>
                  <a:lnTo>
                    <a:pt x="14935" y="1303"/>
                  </a:lnTo>
                  <a:lnTo>
                    <a:pt x="14935" y="428"/>
                  </a:lnTo>
                  <a:cubicBezTo>
                    <a:pt x="14935" y="196"/>
                    <a:pt x="14739" y="0"/>
                    <a:pt x="145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71"/>
            <p:cNvSpPr/>
            <p:nvPr/>
          </p:nvSpPr>
          <p:spPr>
            <a:xfrm>
              <a:off x="2451500" y="3488000"/>
              <a:ext cx="21875" cy="21875"/>
            </a:xfrm>
            <a:custGeom>
              <a:avLst/>
              <a:gdLst/>
              <a:ahLst/>
              <a:cxnLst/>
              <a:rect l="l" t="t" r="r" b="b"/>
              <a:pathLst>
                <a:path w="875" h="875" extrusionOk="0">
                  <a:moveTo>
                    <a:pt x="0" y="1"/>
                  </a:moveTo>
                  <a:lnTo>
                    <a:pt x="0" y="875"/>
                  </a:lnTo>
                  <a:lnTo>
                    <a:pt x="875" y="875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71"/>
            <p:cNvSpPr/>
            <p:nvPr/>
          </p:nvSpPr>
          <p:spPr>
            <a:xfrm>
              <a:off x="2451500" y="3433125"/>
              <a:ext cx="21875" cy="33050"/>
            </a:xfrm>
            <a:custGeom>
              <a:avLst/>
              <a:gdLst/>
              <a:ahLst/>
              <a:cxnLst/>
              <a:rect l="l" t="t" r="r" b="b"/>
              <a:pathLst>
                <a:path w="875" h="1322" extrusionOk="0">
                  <a:moveTo>
                    <a:pt x="0" y="1"/>
                  </a:moveTo>
                  <a:lnTo>
                    <a:pt x="0" y="1321"/>
                  </a:lnTo>
                  <a:lnTo>
                    <a:pt x="875" y="1321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71"/>
            <p:cNvSpPr/>
            <p:nvPr/>
          </p:nvSpPr>
          <p:spPr>
            <a:xfrm>
              <a:off x="2347550" y="3433125"/>
              <a:ext cx="82100" cy="153475"/>
            </a:xfrm>
            <a:custGeom>
              <a:avLst/>
              <a:gdLst/>
              <a:ahLst/>
              <a:cxnLst/>
              <a:rect l="l" t="t" r="r" b="b"/>
              <a:pathLst>
                <a:path w="3284" h="6139" extrusionOk="0">
                  <a:moveTo>
                    <a:pt x="1018" y="1"/>
                  </a:moveTo>
                  <a:cubicBezTo>
                    <a:pt x="465" y="1"/>
                    <a:pt x="1" y="465"/>
                    <a:pt x="1" y="1018"/>
                  </a:cubicBezTo>
                  <a:lnTo>
                    <a:pt x="1" y="4230"/>
                  </a:lnTo>
                  <a:cubicBezTo>
                    <a:pt x="1" y="4801"/>
                    <a:pt x="465" y="5264"/>
                    <a:pt x="1018" y="5264"/>
                  </a:cubicBezTo>
                  <a:lnTo>
                    <a:pt x="1107" y="5264"/>
                  </a:lnTo>
                  <a:lnTo>
                    <a:pt x="1107" y="6139"/>
                  </a:lnTo>
                  <a:lnTo>
                    <a:pt x="2552" y="6139"/>
                  </a:lnTo>
                  <a:lnTo>
                    <a:pt x="2552" y="5264"/>
                  </a:lnTo>
                  <a:lnTo>
                    <a:pt x="3284" y="5264"/>
                  </a:lnTo>
                  <a:lnTo>
                    <a:pt x="328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71"/>
            <p:cNvSpPr/>
            <p:nvPr/>
          </p:nvSpPr>
          <p:spPr>
            <a:xfrm>
              <a:off x="2495200" y="3433125"/>
              <a:ext cx="82100" cy="153475"/>
            </a:xfrm>
            <a:custGeom>
              <a:avLst/>
              <a:gdLst/>
              <a:ahLst/>
              <a:cxnLst/>
              <a:rect l="l" t="t" r="r" b="b"/>
              <a:pathLst>
                <a:path w="3284" h="6139" extrusionOk="0">
                  <a:moveTo>
                    <a:pt x="1" y="1"/>
                  </a:moveTo>
                  <a:lnTo>
                    <a:pt x="1" y="5264"/>
                  </a:lnTo>
                  <a:lnTo>
                    <a:pt x="732" y="5264"/>
                  </a:lnTo>
                  <a:lnTo>
                    <a:pt x="732" y="6139"/>
                  </a:lnTo>
                  <a:lnTo>
                    <a:pt x="2195" y="6139"/>
                  </a:lnTo>
                  <a:lnTo>
                    <a:pt x="2195" y="5264"/>
                  </a:lnTo>
                  <a:lnTo>
                    <a:pt x="2267" y="5264"/>
                  </a:lnTo>
                  <a:cubicBezTo>
                    <a:pt x="2838" y="5264"/>
                    <a:pt x="3284" y="4801"/>
                    <a:pt x="3284" y="4230"/>
                  </a:cubicBezTo>
                  <a:lnTo>
                    <a:pt x="3284" y="1018"/>
                  </a:lnTo>
                  <a:cubicBezTo>
                    <a:pt x="3284" y="465"/>
                    <a:pt x="2838" y="1"/>
                    <a:pt x="22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71"/>
            <p:cNvSpPr/>
            <p:nvPr/>
          </p:nvSpPr>
          <p:spPr>
            <a:xfrm>
              <a:off x="2451500" y="3531725"/>
              <a:ext cx="21875" cy="33025"/>
            </a:xfrm>
            <a:custGeom>
              <a:avLst/>
              <a:gdLst/>
              <a:ahLst/>
              <a:cxnLst/>
              <a:rect l="l" t="t" r="r" b="b"/>
              <a:pathLst>
                <a:path w="875" h="1321" extrusionOk="0">
                  <a:moveTo>
                    <a:pt x="0" y="0"/>
                  </a:moveTo>
                  <a:lnTo>
                    <a:pt x="0" y="1320"/>
                  </a:lnTo>
                  <a:lnTo>
                    <a:pt x="875" y="132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71"/>
            <p:cNvSpPr/>
            <p:nvPr/>
          </p:nvSpPr>
          <p:spPr>
            <a:xfrm>
              <a:off x="2464425" y="3378725"/>
              <a:ext cx="87450" cy="32575"/>
            </a:xfrm>
            <a:custGeom>
              <a:avLst/>
              <a:gdLst/>
              <a:ahLst/>
              <a:cxnLst/>
              <a:rect l="l" t="t" r="r" b="b"/>
              <a:pathLst>
                <a:path w="3498" h="1303" extrusionOk="0">
                  <a:moveTo>
                    <a:pt x="429" y="0"/>
                  </a:moveTo>
                  <a:cubicBezTo>
                    <a:pt x="197" y="0"/>
                    <a:pt x="1" y="196"/>
                    <a:pt x="1" y="428"/>
                  </a:cubicBezTo>
                  <a:cubicBezTo>
                    <a:pt x="1" y="678"/>
                    <a:pt x="197" y="874"/>
                    <a:pt x="429" y="874"/>
                  </a:cubicBezTo>
                  <a:lnTo>
                    <a:pt x="429" y="1303"/>
                  </a:lnTo>
                  <a:lnTo>
                    <a:pt x="3070" y="1303"/>
                  </a:lnTo>
                  <a:lnTo>
                    <a:pt x="3070" y="874"/>
                  </a:lnTo>
                  <a:cubicBezTo>
                    <a:pt x="3302" y="874"/>
                    <a:pt x="3498" y="678"/>
                    <a:pt x="3498" y="428"/>
                  </a:cubicBezTo>
                  <a:cubicBezTo>
                    <a:pt x="3498" y="196"/>
                    <a:pt x="3302" y="0"/>
                    <a:pt x="30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71"/>
            <p:cNvSpPr/>
            <p:nvPr/>
          </p:nvSpPr>
          <p:spPr>
            <a:xfrm>
              <a:off x="2258800" y="3476850"/>
              <a:ext cx="66925" cy="109750"/>
            </a:xfrm>
            <a:custGeom>
              <a:avLst/>
              <a:gdLst/>
              <a:ahLst/>
              <a:cxnLst/>
              <a:rect l="l" t="t" r="r" b="b"/>
              <a:pathLst>
                <a:path w="2677" h="4390" extrusionOk="0">
                  <a:moveTo>
                    <a:pt x="2338" y="0"/>
                  </a:moveTo>
                  <a:cubicBezTo>
                    <a:pt x="1035" y="0"/>
                    <a:pt x="0" y="1053"/>
                    <a:pt x="0" y="2338"/>
                  </a:cubicBezTo>
                  <a:lnTo>
                    <a:pt x="0" y="4390"/>
                  </a:lnTo>
                  <a:lnTo>
                    <a:pt x="1749" y="4390"/>
                  </a:lnTo>
                  <a:lnTo>
                    <a:pt x="1749" y="2338"/>
                  </a:lnTo>
                  <a:cubicBezTo>
                    <a:pt x="1749" y="2017"/>
                    <a:pt x="1999" y="1749"/>
                    <a:pt x="2338" y="1749"/>
                  </a:cubicBezTo>
                  <a:lnTo>
                    <a:pt x="2677" y="1749"/>
                  </a:lnTo>
                  <a:lnTo>
                    <a:pt x="267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71"/>
            <p:cNvSpPr/>
            <p:nvPr/>
          </p:nvSpPr>
          <p:spPr>
            <a:xfrm>
              <a:off x="2203925" y="3662850"/>
              <a:ext cx="33025" cy="89250"/>
            </a:xfrm>
            <a:custGeom>
              <a:avLst/>
              <a:gdLst/>
              <a:ahLst/>
              <a:cxnLst/>
              <a:rect l="l" t="t" r="r" b="b"/>
              <a:pathLst>
                <a:path w="1321" h="3570" extrusionOk="0">
                  <a:moveTo>
                    <a:pt x="1" y="1"/>
                  </a:moveTo>
                  <a:lnTo>
                    <a:pt x="1" y="3123"/>
                  </a:lnTo>
                  <a:cubicBezTo>
                    <a:pt x="1" y="3373"/>
                    <a:pt x="197" y="3569"/>
                    <a:pt x="447" y="3569"/>
                  </a:cubicBezTo>
                  <a:lnTo>
                    <a:pt x="1321" y="3569"/>
                  </a:lnTo>
                  <a:lnTo>
                    <a:pt x="132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71"/>
            <p:cNvSpPr/>
            <p:nvPr/>
          </p:nvSpPr>
          <p:spPr>
            <a:xfrm>
              <a:off x="2258800" y="3662850"/>
              <a:ext cx="43725" cy="89250"/>
            </a:xfrm>
            <a:custGeom>
              <a:avLst/>
              <a:gdLst/>
              <a:ahLst/>
              <a:cxnLst/>
              <a:rect l="l" t="t" r="r" b="b"/>
              <a:pathLst>
                <a:path w="1749" h="3570" extrusionOk="0">
                  <a:moveTo>
                    <a:pt x="0" y="1"/>
                  </a:moveTo>
                  <a:lnTo>
                    <a:pt x="0" y="3569"/>
                  </a:lnTo>
                  <a:lnTo>
                    <a:pt x="1749" y="3569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71"/>
            <p:cNvSpPr/>
            <p:nvPr/>
          </p:nvSpPr>
          <p:spPr>
            <a:xfrm>
              <a:off x="2324375" y="3662850"/>
              <a:ext cx="252925" cy="89250"/>
            </a:xfrm>
            <a:custGeom>
              <a:avLst/>
              <a:gdLst/>
              <a:ahLst/>
              <a:cxnLst/>
              <a:rect l="l" t="t" r="r" b="b"/>
              <a:pathLst>
                <a:path w="10117" h="3570" extrusionOk="0">
                  <a:moveTo>
                    <a:pt x="3319" y="911"/>
                  </a:moveTo>
                  <a:cubicBezTo>
                    <a:pt x="3551" y="911"/>
                    <a:pt x="3747" y="1107"/>
                    <a:pt x="3747" y="1357"/>
                  </a:cubicBezTo>
                  <a:cubicBezTo>
                    <a:pt x="3747" y="1589"/>
                    <a:pt x="3551" y="1785"/>
                    <a:pt x="3319" y="1785"/>
                  </a:cubicBezTo>
                  <a:cubicBezTo>
                    <a:pt x="3069" y="1785"/>
                    <a:pt x="2873" y="1589"/>
                    <a:pt x="2873" y="1357"/>
                  </a:cubicBezTo>
                  <a:cubicBezTo>
                    <a:pt x="2873" y="1107"/>
                    <a:pt x="3069" y="911"/>
                    <a:pt x="3319" y="911"/>
                  </a:cubicBezTo>
                  <a:close/>
                  <a:moveTo>
                    <a:pt x="6816" y="911"/>
                  </a:moveTo>
                  <a:cubicBezTo>
                    <a:pt x="7048" y="911"/>
                    <a:pt x="7244" y="1107"/>
                    <a:pt x="7244" y="1357"/>
                  </a:cubicBezTo>
                  <a:cubicBezTo>
                    <a:pt x="7244" y="1589"/>
                    <a:pt x="7048" y="1785"/>
                    <a:pt x="6816" y="1785"/>
                  </a:cubicBezTo>
                  <a:cubicBezTo>
                    <a:pt x="6566" y="1785"/>
                    <a:pt x="6370" y="1589"/>
                    <a:pt x="6370" y="1357"/>
                  </a:cubicBezTo>
                  <a:cubicBezTo>
                    <a:pt x="6370" y="1107"/>
                    <a:pt x="6566" y="911"/>
                    <a:pt x="6816" y="911"/>
                  </a:cubicBezTo>
                  <a:close/>
                  <a:moveTo>
                    <a:pt x="1552" y="1785"/>
                  </a:moveTo>
                  <a:cubicBezTo>
                    <a:pt x="1802" y="1785"/>
                    <a:pt x="1998" y="1981"/>
                    <a:pt x="1998" y="2231"/>
                  </a:cubicBezTo>
                  <a:cubicBezTo>
                    <a:pt x="1998" y="2463"/>
                    <a:pt x="1802" y="2659"/>
                    <a:pt x="1552" y="2659"/>
                  </a:cubicBezTo>
                  <a:cubicBezTo>
                    <a:pt x="1320" y="2659"/>
                    <a:pt x="1124" y="2463"/>
                    <a:pt x="1124" y="2231"/>
                  </a:cubicBezTo>
                  <a:cubicBezTo>
                    <a:pt x="1124" y="1981"/>
                    <a:pt x="1320" y="1785"/>
                    <a:pt x="1552" y="1785"/>
                  </a:cubicBezTo>
                  <a:close/>
                  <a:moveTo>
                    <a:pt x="5067" y="1785"/>
                  </a:moveTo>
                  <a:cubicBezTo>
                    <a:pt x="5299" y="1785"/>
                    <a:pt x="5496" y="1981"/>
                    <a:pt x="5496" y="2231"/>
                  </a:cubicBezTo>
                  <a:cubicBezTo>
                    <a:pt x="5496" y="2463"/>
                    <a:pt x="5299" y="2659"/>
                    <a:pt x="5067" y="2659"/>
                  </a:cubicBezTo>
                  <a:cubicBezTo>
                    <a:pt x="4818" y="2659"/>
                    <a:pt x="4621" y="2463"/>
                    <a:pt x="4621" y="2231"/>
                  </a:cubicBezTo>
                  <a:cubicBezTo>
                    <a:pt x="4621" y="1981"/>
                    <a:pt x="4818" y="1785"/>
                    <a:pt x="5067" y="1785"/>
                  </a:cubicBezTo>
                  <a:close/>
                  <a:moveTo>
                    <a:pt x="8565" y="1785"/>
                  </a:moveTo>
                  <a:cubicBezTo>
                    <a:pt x="8796" y="1785"/>
                    <a:pt x="8993" y="1981"/>
                    <a:pt x="8993" y="2231"/>
                  </a:cubicBezTo>
                  <a:cubicBezTo>
                    <a:pt x="8993" y="2463"/>
                    <a:pt x="8796" y="2659"/>
                    <a:pt x="8565" y="2659"/>
                  </a:cubicBezTo>
                  <a:cubicBezTo>
                    <a:pt x="8315" y="2659"/>
                    <a:pt x="8118" y="2463"/>
                    <a:pt x="8118" y="2231"/>
                  </a:cubicBezTo>
                  <a:cubicBezTo>
                    <a:pt x="8118" y="1981"/>
                    <a:pt x="8315" y="1785"/>
                    <a:pt x="8565" y="1785"/>
                  </a:cubicBezTo>
                  <a:close/>
                  <a:moveTo>
                    <a:pt x="0" y="1"/>
                  </a:moveTo>
                  <a:lnTo>
                    <a:pt x="0" y="3569"/>
                  </a:lnTo>
                  <a:lnTo>
                    <a:pt x="9689" y="3569"/>
                  </a:lnTo>
                  <a:cubicBezTo>
                    <a:pt x="9921" y="3569"/>
                    <a:pt x="10117" y="3373"/>
                    <a:pt x="10117" y="3123"/>
                  </a:cubicBezTo>
                  <a:lnTo>
                    <a:pt x="101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Correlation Analysis</a:t>
            </a:r>
            <a:endParaRPr b="1"/>
          </a:p>
        </p:txBody>
      </p:sp>
      <p:pic>
        <p:nvPicPr>
          <p:cNvPr id="563" name="Google Shape;56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2350" y="1217175"/>
            <a:ext cx="6059300" cy="35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Top 20 highly correlated variables</a:t>
            </a:r>
            <a:endParaRPr b="1"/>
          </a:p>
        </p:txBody>
      </p:sp>
      <p:pic>
        <p:nvPicPr>
          <p:cNvPr id="569" name="Google Shape;5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1213200"/>
            <a:ext cx="53340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74"/>
          <p:cNvGrpSpPr/>
          <p:nvPr/>
        </p:nvGrpSpPr>
        <p:grpSpPr>
          <a:xfrm>
            <a:off x="1411007" y="1674019"/>
            <a:ext cx="3178331" cy="2804400"/>
            <a:chOff x="3094869" y="1348357"/>
            <a:chExt cx="3181831" cy="2807488"/>
          </a:xfrm>
        </p:grpSpPr>
        <p:grpSp>
          <p:nvGrpSpPr>
            <p:cNvPr id="575" name="Google Shape;575;p74"/>
            <p:cNvGrpSpPr/>
            <p:nvPr/>
          </p:nvGrpSpPr>
          <p:grpSpPr>
            <a:xfrm>
              <a:off x="3094869" y="1348357"/>
              <a:ext cx="2624249" cy="2807488"/>
              <a:chOff x="5681300" y="2527788"/>
              <a:chExt cx="805800" cy="805800"/>
            </a:xfrm>
          </p:grpSpPr>
          <p:sp>
            <p:nvSpPr>
              <p:cNvPr id="576" name="Google Shape;576;p74"/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noFill/>
              <a:ln w="9525" cap="flat" cmpd="sng">
                <a:solidFill>
                  <a:srgbClr val="374957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74"/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620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8" name="Google Shape;578;p74"/>
            <p:cNvSpPr txBox="1"/>
            <p:nvPr/>
          </p:nvSpPr>
          <p:spPr>
            <a:xfrm>
              <a:off x="4429600" y="1672875"/>
              <a:ext cx="1847100" cy="8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Yes</a:t>
              </a:r>
              <a:endParaRPr sz="30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9" name="Google Shape;579;p74"/>
            <p:cNvSpPr txBox="1"/>
            <p:nvPr/>
          </p:nvSpPr>
          <p:spPr>
            <a:xfrm>
              <a:off x="3504325" y="2812175"/>
              <a:ext cx="1847100" cy="8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No</a:t>
              </a:r>
              <a:endParaRPr sz="3000" b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580" name="Google Shape;580;p74"/>
          <p:cNvSpPr txBox="1"/>
          <p:nvPr/>
        </p:nvSpPr>
        <p:spPr>
          <a:xfrm>
            <a:off x="5269000" y="2480525"/>
            <a:ext cx="336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We started with an</a:t>
            </a:r>
            <a:r>
              <a:rPr lang="en" sz="2400" b="1"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en" sz="2400">
                <a:latin typeface="Cabin SemiBold"/>
                <a:ea typeface="Cabin SemiBold"/>
                <a:cs typeface="Cabin SemiBold"/>
                <a:sym typeface="Cabin SemiBold"/>
              </a:rPr>
              <a:t>Imbalanced Dataset…</a:t>
            </a:r>
            <a:endParaRPr sz="2400"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581" name="Google Shape;581;p74"/>
          <p:cNvSpPr txBox="1"/>
          <p:nvPr/>
        </p:nvSpPr>
        <p:spPr>
          <a:xfrm>
            <a:off x="4354700" y="1012650"/>
            <a:ext cx="3367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bin"/>
                <a:ea typeface="Cabin"/>
                <a:cs typeface="Cabin"/>
                <a:sym typeface="Cabin"/>
              </a:rPr>
              <a:t>Then </a:t>
            </a:r>
            <a:r>
              <a:rPr lang="en" sz="2400">
                <a:latin typeface="Cabin SemiBold"/>
                <a:ea typeface="Cabin SemiBold"/>
                <a:cs typeface="Cabin SemiBold"/>
                <a:sym typeface="Cabin SemiBold"/>
              </a:rPr>
              <a:t>SMOTE</a:t>
            </a:r>
            <a:r>
              <a:rPr lang="en" sz="2400">
                <a:latin typeface="Cabin"/>
                <a:ea typeface="Cabin"/>
                <a:cs typeface="Cabin"/>
                <a:sym typeface="Cabin"/>
              </a:rPr>
              <a:t> was applied…</a:t>
            </a:r>
            <a:endParaRPr sz="240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582" name="Google Shape;582;p74"/>
          <p:cNvSpPr txBox="1">
            <a:spLocks noGrp="1"/>
          </p:cNvSpPr>
          <p:nvPr>
            <p:ph type="title"/>
          </p:nvPr>
        </p:nvSpPr>
        <p:spPr>
          <a:xfrm>
            <a:off x="720000" y="3377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Synthetic Minority Oversampling Technique (SMOTE)</a:t>
            </a:r>
            <a:endParaRPr sz="1600" b="1"/>
          </a:p>
        </p:txBody>
      </p:sp>
      <p:grpSp>
        <p:nvGrpSpPr>
          <p:cNvPr id="583" name="Google Shape;583;p74"/>
          <p:cNvGrpSpPr/>
          <p:nvPr/>
        </p:nvGrpSpPr>
        <p:grpSpPr>
          <a:xfrm>
            <a:off x="4354695" y="1821088"/>
            <a:ext cx="3641329" cy="2381231"/>
            <a:chOff x="5501775" y="1785351"/>
            <a:chExt cx="2780277" cy="1910487"/>
          </a:xfrm>
        </p:grpSpPr>
        <p:sp>
          <p:nvSpPr>
            <p:cNvPr id="584" name="Google Shape;584;p74"/>
            <p:cNvSpPr/>
            <p:nvPr/>
          </p:nvSpPr>
          <p:spPr>
            <a:xfrm>
              <a:off x="5501775" y="1785351"/>
              <a:ext cx="750300" cy="8436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4"/>
            <p:cNvSpPr/>
            <p:nvPr/>
          </p:nvSpPr>
          <p:spPr>
            <a:xfrm>
              <a:off x="5681063" y="1920682"/>
              <a:ext cx="392100" cy="573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4"/>
            <p:cNvSpPr/>
            <p:nvPr/>
          </p:nvSpPr>
          <p:spPr>
            <a:xfrm>
              <a:off x="5526401" y="2852238"/>
              <a:ext cx="750300" cy="843600"/>
            </a:xfrm>
            <a:prstGeom prst="ellipse">
              <a:avLst/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4"/>
            <p:cNvSpPr/>
            <p:nvPr/>
          </p:nvSpPr>
          <p:spPr>
            <a:xfrm rot="10800000">
              <a:off x="5705593" y="2987628"/>
              <a:ext cx="392100" cy="5730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4"/>
            <p:cNvSpPr txBox="1"/>
            <p:nvPr/>
          </p:nvSpPr>
          <p:spPr>
            <a:xfrm>
              <a:off x="6273792" y="1834300"/>
              <a:ext cx="18888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Recall</a:t>
              </a:r>
              <a:endParaRPr sz="1800"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More False Positives</a:t>
              </a:r>
              <a:endPara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89" name="Google Shape;589;p74"/>
            <p:cNvSpPr txBox="1"/>
            <p:nvPr/>
          </p:nvSpPr>
          <p:spPr>
            <a:xfrm>
              <a:off x="6368952" y="3005008"/>
              <a:ext cx="1913100" cy="54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rgbClr val="191919"/>
                  </a:solidFill>
                  <a:latin typeface="Cabin"/>
                  <a:ea typeface="Cabin"/>
                  <a:cs typeface="Cabin"/>
                  <a:sym typeface="Cabin"/>
                </a:rPr>
                <a:t>Precision</a:t>
              </a:r>
              <a:endParaRPr sz="1800" b="1">
                <a:solidFill>
                  <a:srgbClr val="191919"/>
                </a:solidFill>
                <a:latin typeface="Cabin"/>
                <a:ea typeface="Cabin"/>
                <a:cs typeface="Cabin"/>
                <a:sym typeface="Cabin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91919"/>
                  </a:solidFill>
                  <a:latin typeface="Cabin"/>
                  <a:ea typeface="Cabin"/>
                  <a:cs typeface="Cabin"/>
                  <a:sym typeface="Cabin"/>
                </a:rPr>
                <a:t>Less False Negatives</a:t>
              </a:r>
              <a:endParaRPr>
                <a:solidFill>
                  <a:srgbClr val="191919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90" name="Google Shape;590;p74"/>
          <p:cNvGrpSpPr/>
          <p:nvPr/>
        </p:nvGrpSpPr>
        <p:grpSpPr>
          <a:xfrm>
            <a:off x="863575" y="1679825"/>
            <a:ext cx="3725850" cy="2719000"/>
            <a:chOff x="482575" y="1375025"/>
            <a:chExt cx="3725850" cy="2719000"/>
          </a:xfrm>
        </p:grpSpPr>
        <p:pic>
          <p:nvPicPr>
            <p:cNvPr id="591" name="Google Shape;591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6974" y="1375025"/>
              <a:ext cx="2719000" cy="271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74"/>
            <p:cNvSpPr txBox="1"/>
            <p:nvPr/>
          </p:nvSpPr>
          <p:spPr>
            <a:xfrm>
              <a:off x="2361325" y="2202575"/>
              <a:ext cx="1847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FFFF"/>
                  </a:solidFill>
                  <a:latin typeface="Cabin"/>
                  <a:ea typeface="Cabin"/>
                  <a:cs typeface="Cabin"/>
                  <a:sym typeface="Cabin"/>
                </a:rPr>
                <a:t>No</a:t>
              </a:r>
              <a:endParaRPr b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93" name="Google Shape;593;p74"/>
            <p:cNvSpPr txBox="1"/>
            <p:nvPr/>
          </p:nvSpPr>
          <p:spPr>
            <a:xfrm>
              <a:off x="482575" y="2221950"/>
              <a:ext cx="1847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chemeClr val="dk1"/>
                  </a:solidFill>
                  <a:latin typeface="Cabin"/>
                  <a:ea typeface="Cabin"/>
                  <a:cs typeface="Cabin"/>
                  <a:sym typeface="Cabin"/>
                </a:rPr>
                <a:t>Yes</a:t>
              </a:r>
              <a:endParaRPr b="1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594" name="Google Shape;594;p74"/>
          <p:cNvSpPr txBox="1"/>
          <p:nvPr/>
        </p:nvSpPr>
        <p:spPr>
          <a:xfrm>
            <a:off x="652000" y="1236125"/>
            <a:ext cx="414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Cabin"/>
                <a:ea typeface="Cabin"/>
                <a:cs typeface="Cabin"/>
                <a:sym typeface="Cabin"/>
              </a:rPr>
              <a:t>Target Variable:  </a:t>
            </a:r>
            <a:r>
              <a:rPr lang="en" sz="1200">
                <a:latin typeface="Cabin"/>
                <a:ea typeface="Cabin"/>
                <a:cs typeface="Cabin"/>
                <a:sym typeface="Cabin"/>
              </a:rPr>
              <a:t>Is Cancer Predicted?</a:t>
            </a:r>
            <a:endParaRPr sz="1200"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8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1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100"/>
                            </p:stCondLst>
                            <p:childTnLst>
                              <p:par>
                                <p:cTn id="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600" name="Google Shape;600;p75"/>
          <p:cNvSpPr txBox="1"/>
          <p:nvPr/>
        </p:nvSpPr>
        <p:spPr>
          <a:xfrm>
            <a:off x="932200" y="1392800"/>
            <a:ext cx="7314900" cy="29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Feature Selection 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601" name="Google Shape;6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2150025"/>
            <a:ext cx="5991775" cy="1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Dimensionality Reduction</a:t>
            </a:r>
            <a:endParaRPr/>
          </a:p>
        </p:txBody>
      </p:sp>
      <p:sp>
        <p:nvSpPr>
          <p:cNvPr id="607" name="Google Shape;607;p76"/>
          <p:cNvSpPr txBox="1"/>
          <p:nvPr/>
        </p:nvSpPr>
        <p:spPr>
          <a:xfrm>
            <a:off x="932200" y="1392800"/>
            <a:ext cx="7314900" cy="23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Feature Selection using feature importances</a:t>
            </a:r>
            <a:endParaRPr sz="2100">
              <a:solidFill>
                <a:schemeClr val="dk1"/>
              </a:solidFill>
              <a:latin typeface="Cabin Medium"/>
              <a:ea typeface="Cabin Medium"/>
              <a:cs typeface="Cabin Medium"/>
              <a:sym typeface="Cabin Medium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●"/>
            </a:pPr>
            <a:r>
              <a:rPr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We have used feature-importances as the criteria for selecting a subset of features</a:t>
            </a:r>
            <a:endParaRPr sz="16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●"/>
            </a:pPr>
            <a:r>
              <a:rPr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We have used the random forest classifier as our estimator</a:t>
            </a:r>
            <a:endParaRPr sz="16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ay"/>
              <a:buChar char="●"/>
            </a:pPr>
            <a:r>
              <a:rPr lang="en" sz="16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Total 122 features were selected by this method</a:t>
            </a:r>
            <a:endParaRPr sz="16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Cabin Medium"/>
              <a:ea typeface="Cabin Medium"/>
              <a:cs typeface="Cabin Medium"/>
              <a:sym typeface="Cabin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9"/>
          <p:cNvSpPr txBox="1">
            <a:spLocks noGrp="1"/>
          </p:cNvSpPr>
          <p:nvPr>
            <p:ph type="title"/>
          </p:nvPr>
        </p:nvSpPr>
        <p:spPr>
          <a:xfrm>
            <a:off x="2088300" y="1592425"/>
            <a:ext cx="4967400" cy="5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Problem Statement</a:t>
            </a:r>
            <a:endParaRPr sz="2800"/>
          </a:p>
        </p:txBody>
      </p:sp>
      <p:sp>
        <p:nvSpPr>
          <p:cNvPr id="407" name="Google Shape;407;p59"/>
          <p:cNvSpPr txBox="1">
            <a:spLocks noGrp="1"/>
          </p:cNvSpPr>
          <p:nvPr>
            <p:ph type="subTitle" idx="1"/>
          </p:nvPr>
        </p:nvSpPr>
        <p:spPr>
          <a:xfrm>
            <a:off x="2088300" y="2181975"/>
            <a:ext cx="4967400" cy="14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00"/>
                </a:solidFill>
              </a:rPr>
              <a:t>Predicting if a county has an elevated cancer rate as indicated by data provided by the Toxic Release Inventory on Washington State Industrial Facilities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7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Dimensionality Reduction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77"/>
          <p:cNvSpPr txBox="1">
            <a:spLocks noGrp="1"/>
          </p:cNvSpPr>
          <p:nvPr>
            <p:ph type="body" idx="4294967295"/>
          </p:nvPr>
        </p:nvSpPr>
        <p:spPr>
          <a:xfrm>
            <a:off x="932200" y="1152475"/>
            <a:ext cx="7347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latin typeface="Krona One"/>
              <a:ea typeface="Krona One"/>
              <a:cs typeface="Krona One"/>
              <a:sym typeface="Kron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Principal Component Analysis (PCA)</a:t>
            </a:r>
            <a:endParaRPr sz="22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PCA Analysis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features highly correlated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Transform the original data into reduced number of linear combinations of the original features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Determine how many transformed features (or primary components) we want to use in our model. 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PCA provided an array of variances of each component in descending order</a:t>
            </a:r>
            <a:endParaRPr/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have inspected the variances by a scree plot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PCA value 130 works good for analyzing this dataset.</a:t>
            </a:r>
            <a:endParaRPr/>
          </a:p>
        </p:txBody>
      </p:sp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450" y="1204775"/>
            <a:ext cx="2464775" cy="15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8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 Tuning</a:t>
            </a:r>
            <a:endParaRPr/>
          </a:p>
        </p:txBody>
      </p:sp>
      <p:pic>
        <p:nvPicPr>
          <p:cNvPr id="620" name="Google Shape;62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855925"/>
            <a:ext cx="8839199" cy="2087285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 txBox="1">
            <a:spLocks noGrp="1"/>
          </p:cNvSpPr>
          <p:nvPr>
            <p:ph type="title" idx="429496729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 Parameter Tuning</a:t>
            </a:r>
            <a:endParaRPr/>
          </a:p>
        </p:txBody>
      </p:sp>
      <p:pic>
        <p:nvPicPr>
          <p:cNvPr id="626" name="Google Shape;6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170125"/>
            <a:ext cx="5904412" cy="3820975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Applying machine learning algorithms</a:t>
            </a:r>
            <a:endParaRPr sz="2300"/>
          </a:p>
        </p:txBody>
      </p:sp>
      <p:sp>
        <p:nvSpPr>
          <p:cNvPr id="632" name="Google Shape;632;p80"/>
          <p:cNvSpPr txBox="1"/>
          <p:nvPr/>
        </p:nvSpPr>
        <p:spPr>
          <a:xfrm>
            <a:off x="932200" y="1392800"/>
            <a:ext cx="7314900" cy="27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ay"/>
              <a:buChar char="●"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Decision Tree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ay"/>
              <a:buChar char="●"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Random Forest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ay"/>
              <a:buChar char="●"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Gradient Boosting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ay"/>
              <a:buChar char="●"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Naive Bayesian Classification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4572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ay"/>
              <a:buChar char="●"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Neural network - 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ay"/>
              <a:buChar char="○"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GridSearchCV 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91440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mbay"/>
              <a:buChar char="○"/>
            </a:pP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RandomizedSearchCV</a:t>
            </a:r>
            <a:endParaRPr sz="2200"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633" name="Google Shape;63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350" y="1085225"/>
            <a:ext cx="3453250" cy="3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graphicFrame>
        <p:nvGraphicFramePr>
          <p:cNvPr id="639" name="Google Shape;639;p81"/>
          <p:cNvGraphicFramePr/>
          <p:nvPr/>
        </p:nvGraphicFramePr>
        <p:xfrm>
          <a:off x="713100" y="1165800"/>
          <a:ext cx="7607825" cy="2424525"/>
        </p:xfrm>
        <a:graphic>
          <a:graphicData uri="http://schemas.openxmlformats.org/drawingml/2006/table">
            <a:tbl>
              <a:tblPr>
                <a:noFill/>
                <a:tableStyleId>{D7EE3DB9-94F8-4060-ABEF-0699DA922037}</a:tableStyleId>
              </a:tblPr>
              <a:tblGrid>
                <a:gridCol w="192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5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Random Forest  Classification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Original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SMOTE applied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Feature selected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PCA applied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0.92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0.93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0.89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0.76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0.96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0.80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Recall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0.41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0.42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0.21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Mean score after applying K-Fold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0.90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0.90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Boosting</a:t>
            </a:r>
            <a:endParaRPr/>
          </a:p>
        </p:txBody>
      </p:sp>
      <p:graphicFrame>
        <p:nvGraphicFramePr>
          <p:cNvPr id="645" name="Google Shape;645;p82"/>
          <p:cNvGraphicFramePr/>
          <p:nvPr/>
        </p:nvGraphicFramePr>
        <p:xfrm>
          <a:off x="713100" y="1165800"/>
          <a:ext cx="7607825" cy="2487700"/>
        </p:xfrm>
        <a:graphic>
          <a:graphicData uri="http://schemas.openxmlformats.org/drawingml/2006/table">
            <a:tbl>
              <a:tblPr>
                <a:noFill/>
                <a:tableStyleId>{D7EE3DB9-94F8-4060-ABEF-0699DA922037}</a:tableStyleId>
              </a:tblPr>
              <a:tblGrid>
                <a:gridCol w="192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7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Gradient Boosting  Classification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Original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SMOTE applied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Feature selected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PCA applied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0.90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0.95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0.94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Recall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0.95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0.73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Mean score after applying K-Fold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0.9863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0.9782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0.9848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0.8906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/>
              <a:t>Neural Network with GridSearchCV</a:t>
            </a:r>
            <a:endParaRPr/>
          </a:p>
        </p:txBody>
      </p:sp>
      <p:sp>
        <p:nvSpPr>
          <p:cNvPr id="651" name="Google Shape;651;p83"/>
          <p:cNvSpPr txBox="1"/>
          <p:nvPr/>
        </p:nvSpPr>
        <p:spPr>
          <a:xfrm>
            <a:off x="1053875" y="1478550"/>
            <a:ext cx="715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mbay"/>
              <a:ea typeface="Cambay"/>
              <a:cs typeface="Cambay"/>
              <a:sym typeface="Cambay"/>
            </a:endParaRPr>
          </a:p>
        </p:txBody>
      </p:sp>
      <p:graphicFrame>
        <p:nvGraphicFramePr>
          <p:cNvPr id="652" name="Google Shape;652;p83"/>
          <p:cNvGraphicFramePr/>
          <p:nvPr/>
        </p:nvGraphicFramePr>
        <p:xfrm>
          <a:off x="768088" y="1218200"/>
          <a:ext cx="7607825" cy="2563775"/>
        </p:xfrm>
        <a:graphic>
          <a:graphicData uri="http://schemas.openxmlformats.org/drawingml/2006/table">
            <a:tbl>
              <a:tblPr>
                <a:noFill/>
                <a:tableStyleId>{D7EE3DB9-94F8-4060-ABEF-0699DA922037}</a:tableStyleId>
              </a:tblPr>
              <a:tblGrid>
                <a:gridCol w="1922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3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62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Neural Network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Original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SMOTE applied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Feature selected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PCA applied Dataset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Accuracy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0.87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0.89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0.35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0.84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0.42</a:t>
                      </a:r>
                      <a:endParaRPr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0.36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Recall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0.24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0.91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0.23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0.18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9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</a:rPr>
                        <a:t>Mean score after applying K-Fold</a:t>
                      </a:r>
                      <a:endParaRPr sz="800" b="1">
                        <a:solidFill>
                          <a:srgbClr val="FFFFFF"/>
                        </a:solidFill>
                      </a:endParaRPr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0.92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0.88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0.89</a:t>
                      </a:r>
                      <a:endParaRPr sz="1100"/>
                    </a:p>
                  </a:txBody>
                  <a:tcPr marL="68575" marR="68575" marT="91425" marB="914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4"/>
          <p:cNvSpPr txBox="1">
            <a:spLocks noGrp="1"/>
          </p:cNvSpPr>
          <p:nvPr>
            <p:ph type="title" idx="4294967295"/>
          </p:nvPr>
        </p:nvSpPr>
        <p:spPr>
          <a:xfrm>
            <a:off x="720000" y="405450"/>
            <a:ext cx="7704000" cy="572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Computation Time Comparisons</a:t>
            </a:r>
            <a:endParaRPr sz="2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latin typeface="Cambay"/>
                <a:ea typeface="Cambay"/>
                <a:cs typeface="Cambay"/>
                <a:sym typeface="Cambay"/>
              </a:rPr>
              <a:t>Note: Times are in seconds</a:t>
            </a:r>
            <a:endParaRPr sz="1200" i="1"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658" name="Google Shape;65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5" y="1135663"/>
            <a:ext cx="4476750" cy="366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 Knowledge</a:t>
            </a:r>
            <a:endParaRPr/>
          </a:p>
        </p:txBody>
      </p:sp>
      <p:sp>
        <p:nvSpPr>
          <p:cNvPr id="664" name="Google Shape;664;p85"/>
          <p:cNvSpPr txBox="1">
            <a:spLocks noGrp="1"/>
          </p:cNvSpPr>
          <p:nvPr>
            <p:ph type="body" idx="1"/>
          </p:nvPr>
        </p:nvSpPr>
        <p:spPr>
          <a:xfrm>
            <a:off x="754525" y="1674000"/>
            <a:ext cx="5945100" cy="291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900"/>
              <a:t>All about Cancer</a:t>
            </a:r>
            <a:endParaRPr sz="29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900"/>
              <a:t>Merging of Data</a:t>
            </a:r>
            <a:endParaRPr sz="29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900"/>
              <a:t>Controlling Variables</a:t>
            </a:r>
            <a:endParaRPr sz="29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sz="2900"/>
              <a:t>Creating Metrics</a:t>
            </a:r>
            <a:endParaRPr sz="2900"/>
          </a:p>
        </p:txBody>
      </p:sp>
      <p:pic>
        <p:nvPicPr>
          <p:cNvPr id="665" name="Google Shape;66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400" y="1626925"/>
            <a:ext cx="3212275" cy="208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Methodological Contribution</a:t>
            </a:r>
            <a:endParaRPr/>
          </a:p>
        </p:txBody>
      </p:sp>
      <p:sp>
        <p:nvSpPr>
          <p:cNvPr id="671" name="Google Shape;671;p86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Merging the dataset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Nominal and numerical data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Data preprocessing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Null value processing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Nominal data processing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mbay"/>
              <a:buAutoNum type="alphaLcPeriod"/>
            </a:pPr>
            <a:r>
              <a:rPr lang="en" sz="2000"/>
              <a:t>One hot encoding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Variable transformations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ay"/>
              <a:buAutoNum type="alphaLcPeriod"/>
            </a:pPr>
            <a:r>
              <a:rPr lang="en" sz="2000"/>
              <a:t>Synthetic Minority Oversampling Technique (SMOTE) 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ay"/>
              <a:buAutoNum type="alphaLcPeriod"/>
            </a:pPr>
            <a:r>
              <a:rPr lang="en" sz="2000"/>
              <a:t>Feature selection</a:t>
            </a:r>
            <a:endParaRPr sz="2000"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mbay"/>
              <a:buAutoNum type="alphaLcPeriod"/>
            </a:pPr>
            <a:r>
              <a:rPr lang="en" sz="2000"/>
              <a:t>Primary component analysis (PCA)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 descr="Timeline background shape"/>
          <p:cNvSpPr/>
          <p:nvPr/>
        </p:nvSpPr>
        <p:spPr>
          <a:xfrm>
            <a:off x="897400" y="1423250"/>
            <a:ext cx="2797200" cy="2820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The Toxic Release Inventory</a:t>
            </a:r>
            <a:endParaRPr sz="1600">
              <a:solidFill>
                <a:srgbClr val="FFFFFF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13" name="Google Shape;413;p60"/>
          <p:cNvSpPr txBox="1">
            <a:spLocks noGrp="1"/>
          </p:cNvSpPr>
          <p:nvPr>
            <p:ph type="title"/>
          </p:nvPr>
        </p:nvSpPr>
        <p:spPr>
          <a:xfrm>
            <a:off x="798550" y="613050"/>
            <a:ext cx="30969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414" name="Google Shape;414;p60"/>
          <p:cNvSpPr txBox="1">
            <a:spLocks noGrp="1"/>
          </p:cNvSpPr>
          <p:nvPr>
            <p:ph type="body" idx="1"/>
          </p:nvPr>
        </p:nvSpPr>
        <p:spPr>
          <a:xfrm>
            <a:off x="646150" y="1417650"/>
            <a:ext cx="3684300" cy="20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●"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Form Required by the Environmental Protection Agency (EPA)</a:t>
            </a:r>
            <a:r>
              <a:rPr lang="en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●"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Tracks facilities that release toxic chemicals which may pose a threat to humans and the environment</a:t>
            </a:r>
            <a:endParaRPr>
              <a:latin typeface="Cabin"/>
              <a:ea typeface="Cabin"/>
              <a:cs typeface="Cabin"/>
              <a:sym typeface="Cabi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●"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Over 700+ chemicals tracked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15" name="Google Shape;415;p60"/>
          <p:cNvPicPr preferRelativeResize="0"/>
          <p:nvPr/>
        </p:nvPicPr>
        <p:blipFill rotWithShape="1">
          <a:blip r:embed="rId3">
            <a:alphaModFix/>
          </a:blip>
          <a:srcRect l="19051" r="19051"/>
          <a:stretch/>
        </p:blipFill>
        <p:spPr>
          <a:xfrm>
            <a:off x="4610850" y="450475"/>
            <a:ext cx="3963600" cy="42703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16" name="Google Shape;416;p60" descr="Timeline background shape"/>
          <p:cNvSpPr/>
          <p:nvPr/>
        </p:nvSpPr>
        <p:spPr>
          <a:xfrm>
            <a:off x="897400" y="3252050"/>
            <a:ext cx="2797200" cy="2820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Cabin Medium"/>
                <a:ea typeface="Cabin Medium"/>
                <a:cs typeface="Cabin Medium"/>
                <a:sym typeface="Cabin Medium"/>
              </a:rPr>
              <a:t>What is a</a:t>
            </a:r>
            <a:r>
              <a:rPr lang="en" sz="1600">
                <a:solidFill>
                  <a:srgbClr val="FFFFFF"/>
                </a:solidFill>
                <a:latin typeface="Cabin SemiBold"/>
                <a:ea typeface="Cabin SemiBold"/>
                <a:cs typeface="Cabin SemiBold"/>
                <a:sym typeface="Cabin SemiBold"/>
              </a:rPr>
              <a:t> Carcinogen?</a:t>
            </a:r>
            <a:endParaRPr sz="1600">
              <a:solidFill>
                <a:srgbClr val="FFFFFF"/>
              </a:solidFill>
              <a:latin typeface="Cabin SemiBold"/>
              <a:ea typeface="Cabin SemiBold"/>
              <a:cs typeface="Cabin SemiBold"/>
              <a:sym typeface="Cabin SemiBold"/>
            </a:endParaRPr>
          </a:p>
        </p:txBody>
      </p:sp>
      <p:sp>
        <p:nvSpPr>
          <p:cNvPr id="417" name="Google Shape;417;p60"/>
          <p:cNvSpPr txBox="1">
            <a:spLocks noGrp="1"/>
          </p:cNvSpPr>
          <p:nvPr>
            <p:ph type="body" idx="1"/>
          </p:nvPr>
        </p:nvSpPr>
        <p:spPr>
          <a:xfrm>
            <a:off x="646150" y="3441000"/>
            <a:ext cx="36843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Char char="●"/>
            </a:pPr>
            <a:r>
              <a:rPr lang="en">
                <a:latin typeface="Cabin"/>
                <a:ea typeface="Cabin"/>
                <a:cs typeface="Cabin"/>
                <a:sym typeface="Cabin"/>
              </a:rPr>
              <a:t>A substance, organism or agent capable of causing cancer</a:t>
            </a:r>
            <a:endParaRPr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677" name="Google Shape;677;p87"/>
          <p:cNvSpPr txBox="1">
            <a:spLocks noGrp="1"/>
          </p:cNvSpPr>
          <p:nvPr>
            <p:ph type="body" idx="1"/>
          </p:nvPr>
        </p:nvSpPr>
        <p:spPr>
          <a:xfrm>
            <a:off x="541925" y="1140625"/>
            <a:ext cx="8568000" cy="3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b="1"/>
              <a:t>Cancer = Hard to Study</a:t>
            </a:r>
            <a:endParaRPr sz="1700"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Timeline of Exposure to Carcinogens leading to Cancer can take Months/Years/Decades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¼ Trillion Dollar Industry Much of Which is Focused on Research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b="1"/>
              <a:t>Missing Features That Are Also Correlated with Increased Rates of Cancer</a:t>
            </a:r>
            <a:endParaRPr sz="1700"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Control for Average Age in a County, Smoking Rate in a County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b="1"/>
              <a:t>Accounting for… </a:t>
            </a:r>
            <a:endParaRPr sz="1700" b="1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Previous Year’s Factory Output</a:t>
            </a:r>
            <a:endParaRPr sz="1700"/>
          </a:p>
          <a:p>
            <a:pPr marL="914400" lvl="1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Other Factories/TRI Reports in the Same County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b="1"/>
              <a:t>Imprecise Distance Metric</a:t>
            </a: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b="1"/>
              <a:t>Lack of Subject Matter Expertise</a:t>
            </a:r>
            <a:endParaRPr sz="17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sp>
        <p:nvSpPr>
          <p:cNvPr id="683" name="Google Shape;683;p88"/>
          <p:cNvSpPr txBox="1">
            <a:spLocks noGrp="1"/>
          </p:cNvSpPr>
          <p:nvPr>
            <p:ph type="body" idx="1"/>
          </p:nvPr>
        </p:nvSpPr>
        <p:spPr>
          <a:xfrm>
            <a:off x="567600" y="758550"/>
            <a:ext cx="7704000" cy="3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 dirty="0"/>
              <a:t>Implement Missing Features</a:t>
            </a:r>
            <a:endParaRPr sz="1900" b="1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 b="1" dirty="0"/>
              <a:t>Accounting for Other TRI Reports/Factories in the Same County</a:t>
            </a:r>
            <a:endParaRPr sz="1900" b="1"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-"/>
            </a:pPr>
            <a:r>
              <a:rPr lang="en" sz="1900" b="1" dirty="0">
                <a:solidFill>
                  <a:srgbClr val="202124"/>
                </a:solidFill>
                <a:highlight>
                  <a:srgbClr val="FFFFFF"/>
                </a:highlight>
              </a:rPr>
              <a:t>Accounting for Zoning/Distance through Improved Location Metric</a:t>
            </a:r>
            <a:endParaRPr sz="1900" b="1"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914400" lvl="1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-"/>
            </a:pPr>
            <a:r>
              <a:rPr lang="en" sz="1900" dirty="0">
                <a:solidFill>
                  <a:srgbClr val="202124"/>
                </a:solidFill>
                <a:highlight>
                  <a:srgbClr val="FFFFFF"/>
                </a:highlight>
              </a:rPr>
              <a:t>longitude and latitude of a factory’s location to the most densely populated residential point in county</a:t>
            </a:r>
            <a:endParaRPr sz="1900" dirty="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900"/>
              <a:buChar char="-"/>
            </a:pPr>
            <a:r>
              <a:rPr lang="en" sz="1900" b="1" dirty="0">
                <a:solidFill>
                  <a:srgbClr val="202124"/>
                </a:solidFill>
                <a:highlight>
                  <a:srgbClr val="FFFFFF"/>
                </a:highlight>
              </a:rPr>
              <a:t>Increasing the training data by data augmentation</a:t>
            </a:r>
            <a:endParaRPr sz="1900" b="1" dirty="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9"/>
          <p:cNvSpPr txBox="1"/>
          <p:nvPr/>
        </p:nvSpPr>
        <p:spPr>
          <a:xfrm>
            <a:off x="1452450" y="2094600"/>
            <a:ext cx="6239100" cy="8004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Krona One"/>
                <a:ea typeface="Krona One"/>
                <a:cs typeface="Krona One"/>
                <a:sym typeface="Krona One"/>
              </a:rPr>
              <a:t>Thank You!</a:t>
            </a:r>
            <a:endParaRPr sz="4000"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 txBox="1">
            <a:spLocks noGrp="1"/>
          </p:cNvSpPr>
          <p:nvPr>
            <p:ph type="subTitle" idx="13"/>
          </p:nvPr>
        </p:nvSpPr>
        <p:spPr>
          <a:xfrm>
            <a:off x="2587547" y="3120291"/>
            <a:ext cx="22764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18.7 Megabytes</a:t>
            </a:r>
            <a:endParaRPr sz="1200"/>
          </a:p>
        </p:txBody>
      </p:sp>
      <p:sp>
        <p:nvSpPr>
          <p:cNvPr id="423" name="Google Shape;423;p61"/>
          <p:cNvSpPr txBox="1">
            <a:spLocks noGrp="1"/>
          </p:cNvSpPr>
          <p:nvPr>
            <p:ph type="subTitle" idx="15"/>
          </p:nvPr>
        </p:nvSpPr>
        <p:spPr>
          <a:xfrm>
            <a:off x="2566295" y="3958592"/>
            <a:ext cx="22764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124 Attributes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25,799 Rows</a:t>
            </a:r>
            <a:endParaRPr/>
          </a:p>
        </p:txBody>
      </p:sp>
      <p:sp>
        <p:nvSpPr>
          <p:cNvPr id="424" name="Google Shape;424;p61"/>
          <p:cNvSpPr txBox="1">
            <a:spLocks noGrp="1"/>
          </p:cNvSpPr>
          <p:nvPr>
            <p:ph type="title" idx="9"/>
          </p:nvPr>
        </p:nvSpPr>
        <p:spPr>
          <a:xfrm>
            <a:off x="2587546" y="2861897"/>
            <a:ext cx="22764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</a:t>
            </a:r>
            <a:endParaRPr/>
          </a:p>
        </p:txBody>
      </p:sp>
      <p:sp>
        <p:nvSpPr>
          <p:cNvPr id="425" name="Google Shape;425;p61"/>
          <p:cNvSpPr txBox="1">
            <a:spLocks noGrp="1"/>
          </p:cNvSpPr>
          <p:nvPr>
            <p:ph type="title" idx="14"/>
          </p:nvPr>
        </p:nvSpPr>
        <p:spPr>
          <a:xfrm>
            <a:off x="2566295" y="3660470"/>
            <a:ext cx="22764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Shape</a:t>
            </a:r>
            <a:endParaRPr/>
          </a:p>
        </p:txBody>
      </p:sp>
      <p:sp>
        <p:nvSpPr>
          <p:cNvPr id="426" name="Google Shape;426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</a:t>
            </a:r>
            <a:endParaRPr/>
          </a:p>
        </p:txBody>
      </p:sp>
      <p:sp>
        <p:nvSpPr>
          <p:cNvPr id="427" name="Google Shape;427;p61"/>
          <p:cNvSpPr/>
          <p:nvPr/>
        </p:nvSpPr>
        <p:spPr>
          <a:xfrm>
            <a:off x="1743782" y="3044773"/>
            <a:ext cx="574200" cy="5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1"/>
          <p:cNvSpPr/>
          <p:nvPr/>
        </p:nvSpPr>
        <p:spPr>
          <a:xfrm>
            <a:off x="1728004" y="3882973"/>
            <a:ext cx="574200" cy="5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61"/>
          <p:cNvGrpSpPr/>
          <p:nvPr/>
        </p:nvGrpSpPr>
        <p:grpSpPr>
          <a:xfrm>
            <a:off x="1854601" y="3126761"/>
            <a:ext cx="352527" cy="416864"/>
            <a:chOff x="1074475" y="3376925"/>
            <a:chExt cx="373400" cy="373400"/>
          </a:xfrm>
        </p:grpSpPr>
        <p:sp>
          <p:nvSpPr>
            <p:cNvPr id="430" name="Google Shape;430;p61"/>
            <p:cNvSpPr/>
            <p:nvPr/>
          </p:nvSpPr>
          <p:spPr>
            <a:xfrm>
              <a:off x="1331425" y="3546000"/>
              <a:ext cx="94575" cy="39375"/>
            </a:xfrm>
            <a:custGeom>
              <a:avLst/>
              <a:gdLst/>
              <a:ahLst/>
              <a:cxnLst/>
              <a:rect l="l" t="t" r="r" b="b"/>
              <a:pathLst>
                <a:path w="3783" h="1575" extrusionOk="0">
                  <a:moveTo>
                    <a:pt x="0" y="0"/>
                  </a:moveTo>
                  <a:lnTo>
                    <a:pt x="0" y="1053"/>
                  </a:lnTo>
                  <a:cubicBezTo>
                    <a:pt x="580" y="1401"/>
                    <a:pt x="1236" y="1575"/>
                    <a:pt x="1892" y="1575"/>
                  </a:cubicBezTo>
                  <a:cubicBezTo>
                    <a:pt x="2547" y="1575"/>
                    <a:pt x="3203" y="1401"/>
                    <a:pt x="3783" y="1053"/>
                  </a:cubicBezTo>
                  <a:lnTo>
                    <a:pt x="3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1"/>
            <p:cNvSpPr/>
            <p:nvPr/>
          </p:nvSpPr>
          <p:spPr>
            <a:xfrm>
              <a:off x="1331425" y="3596850"/>
              <a:ext cx="94575" cy="153475"/>
            </a:xfrm>
            <a:custGeom>
              <a:avLst/>
              <a:gdLst/>
              <a:ahLst/>
              <a:cxnLst/>
              <a:rect l="l" t="t" r="r" b="b"/>
              <a:pathLst>
                <a:path w="3783" h="6139" extrusionOk="0">
                  <a:moveTo>
                    <a:pt x="0" y="0"/>
                  </a:moveTo>
                  <a:lnTo>
                    <a:pt x="0" y="4247"/>
                  </a:lnTo>
                  <a:cubicBezTo>
                    <a:pt x="0" y="5282"/>
                    <a:pt x="839" y="6138"/>
                    <a:pt x="1892" y="6138"/>
                  </a:cubicBezTo>
                  <a:cubicBezTo>
                    <a:pt x="2944" y="6138"/>
                    <a:pt x="3783" y="5282"/>
                    <a:pt x="3783" y="4247"/>
                  </a:cubicBezTo>
                  <a:lnTo>
                    <a:pt x="3783" y="0"/>
                  </a:lnTo>
                  <a:cubicBezTo>
                    <a:pt x="3194" y="268"/>
                    <a:pt x="2534" y="411"/>
                    <a:pt x="1892" y="411"/>
                  </a:cubicBezTo>
                  <a:cubicBezTo>
                    <a:pt x="1249" y="411"/>
                    <a:pt x="607" y="2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1"/>
            <p:cNvSpPr/>
            <p:nvPr/>
          </p:nvSpPr>
          <p:spPr>
            <a:xfrm>
              <a:off x="1143625" y="3376925"/>
              <a:ext cx="256950" cy="95925"/>
            </a:xfrm>
            <a:custGeom>
              <a:avLst/>
              <a:gdLst/>
              <a:ahLst/>
              <a:cxnLst/>
              <a:rect l="l" t="t" r="r" b="b"/>
              <a:pathLst>
                <a:path w="10278" h="3837" extrusionOk="0">
                  <a:moveTo>
                    <a:pt x="1178" y="1"/>
                  </a:moveTo>
                  <a:cubicBezTo>
                    <a:pt x="536" y="1"/>
                    <a:pt x="1" y="518"/>
                    <a:pt x="1" y="1161"/>
                  </a:cubicBezTo>
                  <a:lnTo>
                    <a:pt x="1" y="2784"/>
                  </a:lnTo>
                  <a:cubicBezTo>
                    <a:pt x="286" y="2713"/>
                    <a:pt x="589" y="2677"/>
                    <a:pt x="875" y="2677"/>
                  </a:cubicBezTo>
                  <a:cubicBezTo>
                    <a:pt x="1178" y="2677"/>
                    <a:pt x="1482" y="2713"/>
                    <a:pt x="1767" y="2784"/>
                  </a:cubicBezTo>
                  <a:lnTo>
                    <a:pt x="1767" y="1749"/>
                  </a:lnTo>
                  <a:lnTo>
                    <a:pt x="8529" y="1749"/>
                  </a:lnTo>
                  <a:lnTo>
                    <a:pt x="8529" y="3837"/>
                  </a:lnTo>
                  <a:lnTo>
                    <a:pt x="10278" y="3837"/>
                  </a:lnTo>
                  <a:lnTo>
                    <a:pt x="10278" y="1161"/>
                  </a:lnTo>
                  <a:cubicBezTo>
                    <a:pt x="10278" y="518"/>
                    <a:pt x="9761" y="1"/>
                    <a:pt x="9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1"/>
            <p:cNvSpPr/>
            <p:nvPr/>
          </p:nvSpPr>
          <p:spPr>
            <a:xfrm>
              <a:off x="1074475" y="3553125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447" y="1"/>
                  </a:moveTo>
                  <a:cubicBezTo>
                    <a:pt x="197" y="1"/>
                    <a:pt x="1" y="197"/>
                    <a:pt x="1" y="447"/>
                  </a:cubicBezTo>
                  <a:cubicBezTo>
                    <a:pt x="1" y="679"/>
                    <a:pt x="197" y="875"/>
                    <a:pt x="447" y="875"/>
                  </a:cubicBezTo>
                  <a:lnTo>
                    <a:pt x="590" y="875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1"/>
            <p:cNvSpPr/>
            <p:nvPr/>
          </p:nvSpPr>
          <p:spPr>
            <a:xfrm>
              <a:off x="1242200" y="3553125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1" y="1"/>
                  </a:moveTo>
                  <a:lnTo>
                    <a:pt x="1" y="875"/>
                  </a:lnTo>
                  <a:lnTo>
                    <a:pt x="144" y="875"/>
                  </a:lnTo>
                  <a:cubicBezTo>
                    <a:pt x="393" y="875"/>
                    <a:pt x="590" y="679"/>
                    <a:pt x="590" y="447"/>
                  </a:cubicBezTo>
                  <a:cubicBezTo>
                    <a:pt x="590" y="197"/>
                    <a:pt x="393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1"/>
            <p:cNvSpPr/>
            <p:nvPr/>
          </p:nvSpPr>
          <p:spPr>
            <a:xfrm>
              <a:off x="1089200" y="3574975"/>
              <a:ext cx="153025" cy="66050"/>
            </a:xfrm>
            <a:custGeom>
              <a:avLst/>
              <a:gdLst/>
              <a:ahLst/>
              <a:cxnLst/>
              <a:rect l="l" t="t" r="r" b="b"/>
              <a:pathLst>
                <a:path w="6121" h="2642" extrusionOk="0">
                  <a:moveTo>
                    <a:pt x="1" y="1"/>
                  </a:moveTo>
                  <a:lnTo>
                    <a:pt x="1" y="2642"/>
                  </a:lnTo>
                  <a:lnTo>
                    <a:pt x="6121" y="2642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1"/>
            <p:cNvSpPr/>
            <p:nvPr/>
          </p:nvSpPr>
          <p:spPr>
            <a:xfrm>
              <a:off x="1074475" y="3662850"/>
              <a:ext cx="182475" cy="87475"/>
            </a:xfrm>
            <a:custGeom>
              <a:avLst/>
              <a:gdLst/>
              <a:ahLst/>
              <a:cxnLst/>
              <a:rect l="l" t="t" r="r" b="b"/>
              <a:pathLst>
                <a:path w="7299" h="3499" extrusionOk="0">
                  <a:moveTo>
                    <a:pt x="590" y="1"/>
                  </a:moveTo>
                  <a:lnTo>
                    <a:pt x="590" y="2624"/>
                  </a:lnTo>
                  <a:lnTo>
                    <a:pt x="447" y="2624"/>
                  </a:lnTo>
                  <a:cubicBezTo>
                    <a:pt x="197" y="2624"/>
                    <a:pt x="1" y="2820"/>
                    <a:pt x="1" y="3052"/>
                  </a:cubicBezTo>
                  <a:cubicBezTo>
                    <a:pt x="1" y="3302"/>
                    <a:pt x="197" y="3498"/>
                    <a:pt x="447" y="3498"/>
                  </a:cubicBezTo>
                  <a:lnTo>
                    <a:pt x="6853" y="3498"/>
                  </a:lnTo>
                  <a:cubicBezTo>
                    <a:pt x="7102" y="3498"/>
                    <a:pt x="7299" y="3302"/>
                    <a:pt x="7299" y="3052"/>
                  </a:cubicBezTo>
                  <a:cubicBezTo>
                    <a:pt x="7299" y="2820"/>
                    <a:pt x="7102" y="2624"/>
                    <a:pt x="6853" y="2624"/>
                  </a:cubicBezTo>
                  <a:lnTo>
                    <a:pt x="6710" y="2624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1"/>
            <p:cNvSpPr/>
            <p:nvPr/>
          </p:nvSpPr>
          <p:spPr>
            <a:xfrm>
              <a:off x="1089200" y="3465700"/>
              <a:ext cx="153025" cy="87450"/>
            </a:xfrm>
            <a:custGeom>
              <a:avLst/>
              <a:gdLst/>
              <a:ahLst/>
              <a:cxnLst/>
              <a:rect l="l" t="t" r="r" b="b"/>
              <a:pathLst>
                <a:path w="6121" h="3498" extrusionOk="0">
                  <a:moveTo>
                    <a:pt x="3052" y="0"/>
                  </a:moveTo>
                  <a:cubicBezTo>
                    <a:pt x="1375" y="0"/>
                    <a:pt x="1" y="1374"/>
                    <a:pt x="1" y="3069"/>
                  </a:cubicBezTo>
                  <a:lnTo>
                    <a:pt x="1" y="3498"/>
                  </a:lnTo>
                  <a:lnTo>
                    <a:pt x="6121" y="3498"/>
                  </a:lnTo>
                  <a:lnTo>
                    <a:pt x="6121" y="3069"/>
                  </a:lnTo>
                  <a:cubicBezTo>
                    <a:pt x="6121" y="1374"/>
                    <a:pt x="4747" y="0"/>
                    <a:pt x="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1"/>
            <p:cNvSpPr/>
            <p:nvPr/>
          </p:nvSpPr>
          <p:spPr>
            <a:xfrm>
              <a:off x="1242200" y="3641000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1" y="1"/>
                  </a:moveTo>
                  <a:lnTo>
                    <a:pt x="1" y="875"/>
                  </a:lnTo>
                  <a:lnTo>
                    <a:pt x="144" y="875"/>
                  </a:lnTo>
                  <a:cubicBezTo>
                    <a:pt x="393" y="875"/>
                    <a:pt x="590" y="679"/>
                    <a:pt x="590" y="429"/>
                  </a:cubicBezTo>
                  <a:cubicBezTo>
                    <a:pt x="590" y="197"/>
                    <a:pt x="393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1"/>
            <p:cNvSpPr/>
            <p:nvPr/>
          </p:nvSpPr>
          <p:spPr>
            <a:xfrm>
              <a:off x="1074475" y="3641000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cubicBezTo>
                    <a:pt x="1" y="679"/>
                    <a:pt x="197" y="875"/>
                    <a:pt x="447" y="875"/>
                  </a:cubicBezTo>
                  <a:lnTo>
                    <a:pt x="590" y="875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1"/>
            <p:cNvSpPr/>
            <p:nvPr/>
          </p:nvSpPr>
          <p:spPr>
            <a:xfrm>
              <a:off x="1309575" y="3495150"/>
              <a:ext cx="138300" cy="29000"/>
            </a:xfrm>
            <a:custGeom>
              <a:avLst/>
              <a:gdLst/>
              <a:ahLst/>
              <a:cxnLst/>
              <a:rect l="l" t="t" r="r" b="b"/>
              <a:pathLst>
                <a:path w="5532" h="1160" extrusionOk="0">
                  <a:moveTo>
                    <a:pt x="571" y="0"/>
                  </a:moveTo>
                  <a:cubicBezTo>
                    <a:pt x="250" y="0"/>
                    <a:pt x="0" y="250"/>
                    <a:pt x="0" y="571"/>
                  </a:cubicBezTo>
                  <a:cubicBezTo>
                    <a:pt x="0" y="892"/>
                    <a:pt x="250" y="1160"/>
                    <a:pt x="571" y="1160"/>
                  </a:cubicBezTo>
                  <a:lnTo>
                    <a:pt x="4960" y="1160"/>
                  </a:lnTo>
                  <a:cubicBezTo>
                    <a:pt x="5281" y="1160"/>
                    <a:pt x="5531" y="892"/>
                    <a:pt x="5531" y="571"/>
                  </a:cubicBezTo>
                  <a:cubicBezTo>
                    <a:pt x="5531" y="250"/>
                    <a:pt x="5281" y="0"/>
                    <a:pt x="4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61"/>
          <p:cNvGrpSpPr/>
          <p:nvPr/>
        </p:nvGrpSpPr>
        <p:grpSpPr>
          <a:xfrm>
            <a:off x="1838691" y="3953168"/>
            <a:ext cx="352517" cy="418367"/>
            <a:chOff x="3899425" y="3388525"/>
            <a:chExt cx="372050" cy="373375"/>
          </a:xfrm>
        </p:grpSpPr>
        <p:sp>
          <p:nvSpPr>
            <p:cNvPr id="442" name="Google Shape;442;p61"/>
            <p:cNvSpPr/>
            <p:nvPr/>
          </p:nvSpPr>
          <p:spPr>
            <a:xfrm>
              <a:off x="4086325" y="3476400"/>
              <a:ext cx="47750" cy="47750"/>
            </a:xfrm>
            <a:custGeom>
              <a:avLst/>
              <a:gdLst/>
              <a:ahLst/>
              <a:cxnLst/>
              <a:rect l="l" t="t" r="r" b="b"/>
              <a:pathLst>
                <a:path w="1910" h="1910" extrusionOk="0">
                  <a:moveTo>
                    <a:pt x="964" y="1"/>
                  </a:moveTo>
                  <a:cubicBezTo>
                    <a:pt x="429" y="1"/>
                    <a:pt x="1" y="429"/>
                    <a:pt x="1" y="946"/>
                  </a:cubicBezTo>
                  <a:cubicBezTo>
                    <a:pt x="1" y="1482"/>
                    <a:pt x="429" y="1910"/>
                    <a:pt x="964" y="1910"/>
                  </a:cubicBezTo>
                  <a:cubicBezTo>
                    <a:pt x="1481" y="1910"/>
                    <a:pt x="1910" y="1482"/>
                    <a:pt x="1910" y="946"/>
                  </a:cubicBezTo>
                  <a:cubicBezTo>
                    <a:pt x="1910" y="429"/>
                    <a:pt x="1481" y="1"/>
                    <a:pt x="9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1"/>
            <p:cNvSpPr/>
            <p:nvPr/>
          </p:nvSpPr>
          <p:spPr>
            <a:xfrm>
              <a:off x="3899425" y="3388525"/>
              <a:ext cx="372050" cy="240450"/>
            </a:xfrm>
            <a:custGeom>
              <a:avLst/>
              <a:gdLst/>
              <a:ahLst/>
              <a:cxnLst/>
              <a:rect l="l" t="t" r="r" b="b"/>
              <a:pathLst>
                <a:path w="14882" h="9618" extrusionOk="0">
                  <a:moveTo>
                    <a:pt x="5371" y="2784"/>
                  </a:moveTo>
                  <a:cubicBezTo>
                    <a:pt x="5710" y="2784"/>
                    <a:pt x="6031" y="2891"/>
                    <a:pt x="6299" y="3087"/>
                  </a:cubicBezTo>
                  <a:cubicBezTo>
                    <a:pt x="6477" y="3194"/>
                    <a:pt x="6513" y="3426"/>
                    <a:pt x="6406" y="3587"/>
                  </a:cubicBezTo>
                  <a:cubicBezTo>
                    <a:pt x="6339" y="3687"/>
                    <a:pt x="6225" y="3745"/>
                    <a:pt x="6109" y="3745"/>
                  </a:cubicBezTo>
                  <a:cubicBezTo>
                    <a:pt x="6038" y="3745"/>
                    <a:pt x="5967" y="3724"/>
                    <a:pt x="5906" y="3676"/>
                  </a:cubicBezTo>
                  <a:cubicBezTo>
                    <a:pt x="5746" y="3569"/>
                    <a:pt x="5567" y="3516"/>
                    <a:pt x="5371" y="3516"/>
                  </a:cubicBezTo>
                  <a:cubicBezTo>
                    <a:pt x="4854" y="3516"/>
                    <a:pt x="4425" y="3944"/>
                    <a:pt x="4425" y="4479"/>
                  </a:cubicBezTo>
                  <a:cubicBezTo>
                    <a:pt x="4425" y="4997"/>
                    <a:pt x="4854" y="5425"/>
                    <a:pt x="5371" y="5425"/>
                  </a:cubicBezTo>
                  <a:cubicBezTo>
                    <a:pt x="5567" y="5425"/>
                    <a:pt x="5728" y="5353"/>
                    <a:pt x="5853" y="5246"/>
                  </a:cubicBezTo>
                  <a:cubicBezTo>
                    <a:pt x="5871" y="5229"/>
                    <a:pt x="5889" y="5211"/>
                    <a:pt x="5924" y="5175"/>
                  </a:cubicBezTo>
                  <a:cubicBezTo>
                    <a:pt x="5994" y="5095"/>
                    <a:pt x="6098" y="5048"/>
                    <a:pt x="6201" y="5048"/>
                  </a:cubicBezTo>
                  <a:cubicBezTo>
                    <a:pt x="6281" y="5048"/>
                    <a:pt x="6361" y="5077"/>
                    <a:pt x="6424" y="5139"/>
                  </a:cubicBezTo>
                  <a:cubicBezTo>
                    <a:pt x="6584" y="5264"/>
                    <a:pt x="6602" y="5496"/>
                    <a:pt x="6477" y="5639"/>
                  </a:cubicBezTo>
                  <a:cubicBezTo>
                    <a:pt x="6424" y="5692"/>
                    <a:pt x="6388" y="5746"/>
                    <a:pt x="6335" y="5800"/>
                  </a:cubicBezTo>
                  <a:cubicBezTo>
                    <a:pt x="6067" y="6031"/>
                    <a:pt x="5746" y="6156"/>
                    <a:pt x="5371" y="6156"/>
                  </a:cubicBezTo>
                  <a:cubicBezTo>
                    <a:pt x="4443" y="6156"/>
                    <a:pt x="3694" y="5389"/>
                    <a:pt x="3694" y="4479"/>
                  </a:cubicBezTo>
                  <a:cubicBezTo>
                    <a:pt x="3694" y="3551"/>
                    <a:pt x="4443" y="2784"/>
                    <a:pt x="5371" y="2784"/>
                  </a:cubicBezTo>
                  <a:close/>
                  <a:moveTo>
                    <a:pt x="8440" y="2784"/>
                  </a:moveTo>
                  <a:cubicBezTo>
                    <a:pt x="9350" y="2784"/>
                    <a:pt x="10117" y="3551"/>
                    <a:pt x="10117" y="4479"/>
                  </a:cubicBezTo>
                  <a:cubicBezTo>
                    <a:pt x="10117" y="5389"/>
                    <a:pt x="9350" y="6156"/>
                    <a:pt x="8440" y="6156"/>
                  </a:cubicBezTo>
                  <a:cubicBezTo>
                    <a:pt x="7512" y="6156"/>
                    <a:pt x="6763" y="5389"/>
                    <a:pt x="6763" y="4479"/>
                  </a:cubicBezTo>
                  <a:cubicBezTo>
                    <a:pt x="6763" y="3551"/>
                    <a:pt x="7512" y="2784"/>
                    <a:pt x="8440" y="2784"/>
                  </a:cubicBezTo>
                  <a:close/>
                  <a:moveTo>
                    <a:pt x="11134" y="4961"/>
                  </a:moveTo>
                  <a:cubicBezTo>
                    <a:pt x="11527" y="4961"/>
                    <a:pt x="11866" y="5282"/>
                    <a:pt x="11866" y="5692"/>
                  </a:cubicBezTo>
                  <a:cubicBezTo>
                    <a:pt x="11866" y="5728"/>
                    <a:pt x="11848" y="5782"/>
                    <a:pt x="11848" y="5817"/>
                  </a:cubicBezTo>
                  <a:cubicBezTo>
                    <a:pt x="11812" y="5960"/>
                    <a:pt x="11741" y="6121"/>
                    <a:pt x="11616" y="6299"/>
                  </a:cubicBezTo>
                  <a:cubicBezTo>
                    <a:pt x="11509" y="6460"/>
                    <a:pt x="11402" y="6602"/>
                    <a:pt x="11331" y="6709"/>
                  </a:cubicBezTo>
                  <a:lnTo>
                    <a:pt x="11652" y="6709"/>
                  </a:lnTo>
                  <a:cubicBezTo>
                    <a:pt x="11794" y="6709"/>
                    <a:pt x="11937" y="6834"/>
                    <a:pt x="11937" y="6995"/>
                  </a:cubicBezTo>
                  <a:cubicBezTo>
                    <a:pt x="11937" y="7156"/>
                    <a:pt x="11812" y="7280"/>
                    <a:pt x="11652" y="7280"/>
                  </a:cubicBezTo>
                  <a:cubicBezTo>
                    <a:pt x="11468" y="7280"/>
                    <a:pt x="11215" y="7292"/>
                    <a:pt x="11008" y="7292"/>
                  </a:cubicBezTo>
                  <a:cubicBezTo>
                    <a:pt x="10853" y="7292"/>
                    <a:pt x="10724" y="7286"/>
                    <a:pt x="10670" y="7263"/>
                  </a:cubicBezTo>
                  <a:cubicBezTo>
                    <a:pt x="10581" y="7245"/>
                    <a:pt x="10510" y="7173"/>
                    <a:pt x="10474" y="7066"/>
                  </a:cubicBezTo>
                  <a:cubicBezTo>
                    <a:pt x="10438" y="6924"/>
                    <a:pt x="10510" y="6817"/>
                    <a:pt x="10617" y="6674"/>
                  </a:cubicBezTo>
                  <a:cubicBezTo>
                    <a:pt x="10706" y="6567"/>
                    <a:pt x="10867" y="6353"/>
                    <a:pt x="11134" y="5960"/>
                  </a:cubicBezTo>
                  <a:cubicBezTo>
                    <a:pt x="11223" y="5835"/>
                    <a:pt x="11259" y="5746"/>
                    <a:pt x="11277" y="5692"/>
                  </a:cubicBezTo>
                  <a:lnTo>
                    <a:pt x="11277" y="5675"/>
                  </a:lnTo>
                  <a:cubicBezTo>
                    <a:pt x="11277" y="5603"/>
                    <a:pt x="11206" y="5532"/>
                    <a:pt x="11134" y="5532"/>
                  </a:cubicBezTo>
                  <a:cubicBezTo>
                    <a:pt x="11063" y="5532"/>
                    <a:pt x="10992" y="5585"/>
                    <a:pt x="10992" y="5657"/>
                  </a:cubicBezTo>
                  <a:cubicBezTo>
                    <a:pt x="10960" y="5796"/>
                    <a:pt x="10835" y="5896"/>
                    <a:pt x="10697" y="5896"/>
                  </a:cubicBezTo>
                  <a:cubicBezTo>
                    <a:pt x="10677" y="5896"/>
                    <a:pt x="10656" y="5893"/>
                    <a:pt x="10635" y="5889"/>
                  </a:cubicBezTo>
                  <a:cubicBezTo>
                    <a:pt x="10492" y="5853"/>
                    <a:pt x="10385" y="5710"/>
                    <a:pt x="10421" y="5550"/>
                  </a:cubicBezTo>
                  <a:cubicBezTo>
                    <a:pt x="10474" y="5211"/>
                    <a:pt x="10777" y="4961"/>
                    <a:pt x="11134" y="4961"/>
                  </a:cubicBezTo>
                  <a:close/>
                  <a:moveTo>
                    <a:pt x="6281" y="1"/>
                  </a:moveTo>
                  <a:cubicBezTo>
                    <a:pt x="4568" y="1"/>
                    <a:pt x="3141" y="1285"/>
                    <a:pt x="2944" y="2945"/>
                  </a:cubicBezTo>
                  <a:cubicBezTo>
                    <a:pt x="1285" y="3141"/>
                    <a:pt x="0" y="4551"/>
                    <a:pt x="0" y="6263"/>
                  </a:cubicBezTo>
                  <a:cubicBezTo>
                    <a:pt x="0" y="8119"/>
                    <a:pt x="1499" y="9618"/>
                    <a:pt x="3355" y="9618"/>
                  </a:cubicBezTo>
                  <a:lnTo>
                    <a:pt x="5389" y="9618"/>
                  </a:lnTo>
                  <a:cubicBezTo>
                    <a:pt x="5621" y="8672"/>
                    <a:pt x="6228" y="7851"/>
                    <a:pt x="7120" y="7352"/>
                  </a:cubicBezTo>
                  <a:lnTo>
                    <a:pt x="7441" y="7173"/>
                  </a:lnTo>
                  <a:cubicBezTo>
                    <a:pt x="7619" y="7066"/>
                    <a:pt x="7833" y="7013"/>
                    <a:pt x="8047" y="7013"/>
                  </a:cubicBezTo>
                  <a:cubicBezTo>
                    <a:pt x="8262" y="7013"/>
                    <a:pt x="8476" y="7066"/>
                    <a:pt x="8672" y="7191"/>
                  </a:cubicBezTo>
                  <a:cubicBezTo>
                    <a:pt x="9047" y="7405"/>
                    <a:pt x="9279" y="7816"/>
                    <a:pt x="9279" y="8262"/>
                  </a:cubicBezTo>
                  <a:cubicBezTo>
                    <a:pt x="9279" y="8744"/>
                    <a:pt x="9421" y="9225"/>
                    <a:pt x="9689" y="9618"/>
                  </a:cubicBezTo>
                  <a:lnTo>
                    <a:pt x="11812" y="9618"/>
                  </a:lnTo>
                  <a:cubicBezTo>
                    <a:pt x="13507" y="9618"/>
                    <a:pt x="14881" y="8244"/>
                    <a:pt x="14881" y="6567"/>
                  </a:cubicBezTo>
                  <a:cubicBezTo>
                    <a:pt x="14881" y="5014"/>
                    <a:pt x="13721" y="3712"/>
                    <a:pt x="12223" y="3516"/>
                  </a:cubicBezTo>
                  <a:cubicBezTo>
                    <a:pt x="12026" y="2516"/>
                    <a:pt x="11134" y="1749"/>
                    <a:pt x="10064" y="1749"/>
                  </a:cubicBezTo>
                  <a:cubicBezTo>
                    <a:pt x="9796" y="1749"/>
                    <a:pt x="9546" y="1803"/>
                    <a:pt x="9296" y="1892"/>
                  </a:cubicBezTo>
                  <a:cubicBezTo>
                    <a:pt x="9065" y="1410"/>
                    <a:pt x="8708" y="982"/>
                    <a:pt x="8297" y="661"/>
                  </a:cubicBezTo>
                  <a:cubicBezTo>
                    <a:pt x="7708" y="233"/>
                    <a:pt x="7013" y="1"/>
                    <a:pt x="6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1"/>
            <p:cNvSpPr/>
            <p:nvPr/>
          </p:nvSpPr>
          <p:spPr>
            <a:xfrm>
              <a:off x="4017625" y="3585700"/>
              <a:ext cx="135625" cy="176200"/>
            </a:xfrm>
            <a:custGeom>
              <a:avLst/>
              <a:gdLst/>
              <a:ahLst/>
              <a:cxnLst/>
              <a:rect l="l" t="t" r="r" b="b"/>
              <a:pathLst>
                <a:path w="5425" h="7048" extrusionOk="0">
                  <a:moveTo>
                    <a:pt x="3319" y="0"/>
                  </a:moveTo>
                  <a:cubicBezTo>
                    <a:pt x="3257" y="0"/>
                    <a:pt x="3195" y="18"/>
                    <a:pt x="3141" y="54"/>
                  </a:cubicBezTo>
                  <a:lnTo>
                    <a:pt x="2820" y="232"/>
                  </a:lnTo>
                  <a:cubicBezTo>
                    <a:pt x="1856" y="767"/>
                    <a:pt x="1321" y="1820"/>
                    <a:pt x="1464" y="2926"/>
                  </a:cubicBezTo>
                  <a:cubicBezTo>
                    <a:pt x="1482" y="3069"/>
                    <a:pt x="1428" y="3212"/>
                    <a:pt x="1339" y="3301"/>
                  </a:cubicBezTo>
                  <a:cubicBezTo>
                    <a:pt x="1250" y="3390"/>
                    <a:pt x="1125" y="3444"/>
                    <a:pt x="1000" y="3444"/>
                  </a:cubicBezTo>
                  <a:cubicBezTo>
                    <a:pt x="857" y="3426"/>
                    <a:pt x="750" y="3372"/>
                    <a:pt x="661" y="3283"/>
                  </a:cubicBezTo>
                  <a:lnTo>
                    <a:pt x="643" y="3265"/>
                  </a:lnTo>
                  <a:cubicBezTo>
                    <a:pt x="581" y="3178"/>
                    <a:pt x="483" y="3134"/>
                    <a:pt x="381" y="3134"/>
                  </a:cubicBezTo>
                  <a:cubicBezTo>
                    <a:pt x="338" y="3134"/>
                    <a:pt x="293" y="3142"/>
                    <a:pt x="251" y="3158"/>
                  </a:cubicBezTo>
                  <a:cubicBezTo>
                    <a:pt x="108" y="3212"/>
                    <a:pt x="1" y="3337"/>
                    <a:pt x="1" y="3497"/>
                  </a:cubicBezTo>
                  <a:lnTo>
                    <a:pt x="1" y="4354"/>
                  </a:lnTo>
                  <a:cubicBezTo>
                    <a:pt x="1" y="5835"/>
                    <a:pt x="1214" y="7048"/>
                    <a:pt x="2713" y="7048"/>
                  </a:cubicBezTo>
                  <a:cubicBezTo>
                    <a:pt x="4212" y="7048"/>
                    <a:pt x="5425" y="5835"/>
                    <a:pt x="5425" y="4354"/>
                  </a:cubicBezTo>
                  <a:cubicBezTo>
                    <a:pt x="5425" y="3801"/>
                    <a:pt x="5211" y="3301"/>
                    <a:pt x="4818" y="2926"/>
                  </a:cubicBezTo>
                  <a:lnTo>
                    <a:pt x="4676" y="2766"/>
                  </a:lnTo>
                  <a:cubicBezTo>
                    <a:pt x="4033" y="2123"/>
                    <a:pt x="3676" y="1267"/>
                    <a:pt x="3676" y="375"/>
                  </a:cubicBezTo>
                  <a:cubicBezTo>
                    <a:pt x="3676" y="232"/>
                    <a:pt x="3605" y="125"/>
                    <a:pt x="3498" y="54"/>
                  </a:cubicBezTo>
                  <a:cubicBezTo>
                    <a:pt x="3444" y="18"/>
                    <a:pt x="3382" y="0"/>
                    <a:pt x="3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61"/>
          <p:cNvSpPr txBox="1">
            <a:spLocks noGrp="1"/>
          </p:cNvSpPr>
          <p:nvPr>
            <p:ph type="subTitle" idx="13"/>
          </p:nvPr>
        </p:nvSpPr>
        <p:spPr>
          <a:xfrm>
            <a:off x="5734547" y="3603366"/>
            <a:ext cx="22764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Inner Join on Year &amp; County </a:t>
            </a:r>
            <a:endParaRPr/>
          </a:p>
        </p:txBody>
      </p:sp>
      <p:sp>
        <p:nvSpPr>
          <p:cNvPr id="446" name="Google Shape;446;p61"/>
          <p:cNvSpPr/>
          <p:nvPr/>
        </p:nvSpPr>
        <p:spPr>
          <a:xfrm>
            <a:off x="1446600" y="1235300"/>
            <a:ext cx="6250800" cy="1626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Overview</a:t>
            </a:r>
            <a:endParaRPr sz="2100" b="1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Toxics Release Inventory (TRI) Reporting Form R and Form A Certification Statement for Washington State Facilities from 1994 to 2018.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Cancer Registry from Washington State Department of Health from 1994 to 2018.</a:t>
            </a:r>
            <a:endParaRPr sz="1300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cxnSp>
        <p:nvCxnSpPr>
          <p:cNvPr id="447" name="Google Shape;447;p61"/>
          <p:cNvCxnSpPr/>
          <p:nvPr/>
        </p:nvCxnSpPr>
        <p:spPr>
          <a:xfrm flipH="1">
            <a:off x="4568396" y="3005272"/>
            <a:ext cx="7200" cy="1524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61"/>
          <p:cNvSpPr txBox="1">
            <a:spLocks noGrp="1"/>
          </p:cNvSpPr>
          <p:nvPr>
            <p:ph type="title" idx="9"/>
          </p:nvPr>
        </p:nvSpPr>
        <p:spPr>
          <a:xfrm>
            <a:off x="5711746" y="3319097"/>
            <a:ext cx="2276400" cy="5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</a:t>
            </a:r>
            <a:endParaRPr/>
          </a:p>
        </p:txBody>
      </p:sp>
      <p:sp>
        <p:nvSpPr>
          <p:cNvPr id="449" name="Google Shape;449;p61"/>
          <p:cNvSpPr/>
          <p:nvPr/>
        </p:nvSpPr>
        <p:spPr>
          <a:xfrm>
            <a:off x="4867982" y="3501973"/>
            <a:ext cx="574200" cy="5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" name="Google Shape;450;p61"/>
          <p:cNvGrpSpPr/>
          <p:nvPr/>
        </p:nvGrpSpPr>
        <p:grpSpPr>
          <a:xfrm>
            <a:off x="4978801" y="3583961"/>
            <a:ext cx="352527" cy="416864"/>
            <a:chOff x="1074475" y="3376925"/>
            <a:chExt cx="373400" cy="373400"/>
          </a:xfrm>
        </p:grpSpPr>
        <p:sp>
          <p:nvSpPr>
            <p:cNvPr id="451" name="Google Shape;451;p61"/>
            <p:cNvSpPr/>
            <p:nvPr/>
          </p:nvSpPr>
          <p:spPr>
            <a:xfrm>
              <a:off x="1331425" y="3546000"/>
              <a:ext cx="94575" cy="39375"/>
            </a:xfrm>
            <a:custGeom>
              <a:avLst/>
              <a:gdLst/>
              <a:ahLst/>
              <a:cxnLst/>
              <a:rect l="l" t="t" r="r" b="b"/>
              <a:pathLst>
                <a:path w="3783" h="1575" extrusionOk="0">
                  <a:moveTo>
                    <a:pt x="0" y="0"/>
                  </a:moveTo>
                  <a:lnTo>
                    <a:pt x="0" y="1053"/>
                  </a:lnTo>
                  <a:cubicBezTo>
                    <a:pt x="580" y="1401"/>
                    <a:pt x="1236" y="1575"/>
                    <a:pt x="1892" y="1575"/>
                  </a:cubicBezTo>
                  <a:cubicBezTo>
                    <a:pt x="2547" y="1575"/>
                    <a:pt x="3203" y="1401"/>
                    <a:pt x="3783" y="1053"/>
                  </a:cubicBezTo>
                  <a:lnTo>
                    <a:pt x="3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2" name="Google Shape;452;p61"/>
            <p:cNvSpPr/>
            <p:nvPr/>
          </p:nvSpPr>
          <p:spPr>
            <a:xfrm>
              <a:off x="1331425" y="3596850"/>
              <a:ext cx="94575" cy="153475"/>
            </a:xfrm>
            <a:custGeom>
              <a:avLst/>
              <a:gdLst/>
              <a:ahLst/>
              <a:cxnLst/>
              <a:rect l="l" t="t" r="r" b="b"/>
              <a:pathLst>
                <a:path w="3783" h="6139" extrusionOk="0">
                  <a:moveTo>
                    <a:pt x="0" y="0"/>
                  </a:moveTo>
                  <a:lnTo>
                    <a:pt x="0" y="4247"/>
                  </a:lnTo>
                  <a:cubicBezTo>
                    <a:pt x="0" y="5282"/>
                    <a:pt x="839" y="6138"/>
                    <a:pt x="1892" y="6138"/>
                  </a:cubicBezTo>
                  <a:cubicBezTo>
                    <a:pt x="2944" y="6138"/>
                    <a:pt x="3783" y="5282"/>
                    <a:pt x="3783" y="4247"/>
                  </a:cubicBezTo>
                  <a:lnTo>
                    <a:pt x="3783" y="0"/>
                  </a:lnTo>
                  <a:cubicBezTo>
                    <a:pt x="3194" y="268"/>
                    <a:pt x="2534" y="411"/>
                    <a:pt x="1892" y="411"/>
                  </a:cubicBezTo>
                  <a:cubicBezTo>
                    <a:pt x="1249" y="411"/>
                    <a:pt x="607" y="268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3" name="Google Shape;453;p61"/>
            <p:cNvSpPr/>
            <p:nvPr/>
          </p:nvSpPr>
          <p:spPr>
            <a:xfrm>
              <a:off x="1143625" y="3376925"/>
              <a:ext cx="256950" cy="95925"/>
            </a:xfrm>
            <a:custGeom>
              <a:avLst/>
              <a:gdLst/>
              <a:ahLst/>
              <a:cxnLst/>
              <a:rect l="l" t="t" r="r" b="b"/>
              <a:pathLst>
                <a:path w="10278" h="3837" extrusionOk="0">
                  <a:moveTo>
                    <a:pt x="1178" y="1"/>
                  </a:moveTo>
                  <a:cubicBezTo>
                    <a:pt x="536" y="1"/>
                    <a:pt x="1" y="518"/>
                    <a:pt x="1" y="1161"/>
                  </a:cubicBezTo>
                  <a:lnTo>
                    <a:pt x="1" y="2784"/>
                  </a:lnTo>
                  <a:cubicBezTo>
                    <a:pt x="286" y="2713"/>
                    <a:pt x="589" y="2677"/>
                    <a:pt x="875" y="2677"/>
                  </a:cubicBezTo>
                  <a:cubicBezTo>
                    <a:pt x="1178" y="2677"/>
                    <a:pt x="1482" y="2713"/>
                    <a:pt x="1767" y="2784"/>
                  </a:cubicBezTo>
                  <a:lnTo>
                    <a:pt x="1767" y="1749"/>
                  </a:lnTo>
                  <a:lnTo>
                    <a:pt x="8529" y="1749"/>
                  </a:lnTo>
                  <a:lnTo>
                    <a:pt x="8529" y="3837"/>
                  </a:lnTo>
                  <a:lnTo>
                    <a:pt x="10278" y="3837"/>
                  </a:lnTo>
                  <a:lnTo>
                    <a:pt x="10278" y="1161"/>
                  </a:lnTo>
                  <a:cubicBezTo>
                    <a:pt x="10278" y="518"/>
                    <a:pt x="9761" y="1"/>
                    <a:pt x="91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4" name="Google Shape;454;p61"/>
            <p:cNvSpPr/>
            <p:nvPr/>
          </p:nvSpPr>
          <p:spPr>
            <a:xfrm>
              <a:off x="1074475" y="3553125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447" y="1"/>
                  </a:moveTo>
                  <a:cubicBezTo>
                    <a:pt x="197" y="1"/>
                    <a:pt x="1" y="197"/>
                    <a:pt x="1" y="447"/>
                  </a:cubicBezTo>
                  <a:cubicBezTo>
                    <a:pt x="1" y="679"/>
                    <a:pt x="197" y="875"/>
                    <a:pt x="447" y="875"/>
                  </a:cubicBezTo>
                  <a:lnTo>
                    <a:pt x="590" y="875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5" name="Google Shape;455;p61"/>
            <p:cNvSpPr/>
            <p:nvPr/>
          </p:nvSpPr>
          <p:spPr>
            <a:xfrm>
              <a:off x="1242200" y="3553125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1" y="1"/>
                  </a:moveTo>
                  <a:lnTo>
                    <a:pt x="1" y="875"/>
                  </a:lnTo>
                  <a:lnTo>
                    <a:pt x="144" y="875"/>
                  </a:lnTo>
                  <a:cubicBezTo>
                    <a:pt x="393" y="875"/>
                    <a:pt x="590" y="679"/>
                    <a:pt x="590" y="447"/>
                  </a:cubicBezTo>
                  <a:cubicBezTo>
                    <a:pt x="590" y="197"/>
                    <a:pt x="393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6" name="Google Shape;456;p61"/>
            <p:cNvSpPr/>
            <p:nvPr/>
          </p:nvSpPr>
          <p:spPr>
            <a:xfrm>
              <a:off x="1089200" y="3574975"/>
              <a:ext cx="153025" cy="66050"/>
            </a:xfrm>
            <a:custGeom>
              <a:avLst/>
              <a:gdLst/>
              <a:ahLst/>
              <a:cxnLst/>
              <a:rect l="l" t="t" r="r" b="b"/>
              <a:pathLst>
                <a:path w="6121" h="2642" extrusionOk="0">
                  <a:moveTo>
                    <a:pt x="1" y="1"/>
                  </a:moveTo>
                  <a:lnTo>
                    <a:pt x="1" y="2642"/>
                  </a:lnTo>
                  <a:lnTo>
                    <a:pt x="6121" y="2642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7" name="Google Shape;457;p61"/>
            <p:cNvSpPr/>
            <p:nvPr/>
          </p:nvSpPr>
          <p:spPr>
            <a:xfrm>
              <a:off x="1074475" y="3662850"/>
              <a:ext cx="182475" cy="87475"/>
            </a:xfrm>
            <a:custGeom>
              <a:avLst/>
              <a:gdLst/>
              <a:ahLst/>
              <a:cxnLst/>
              <a:rect l="l" t="t" r="r" b="b"/>
              <a:pathLst>
                <a:path w="7299" h="3499" extrusionOk="0">
                  <a:moveTo>
                    <a:pt x="590" y="1"/>
                  </a:moveTo>
                  <a:lnTo>
                    <a:pt x="590" y="2624"/>
                  </a:lnTo>
                  <a:lnTo>
                    <a:pt x="447" y="2624"/>
                  </a:lnTo>
                  <a:cubicBezTo>
                    <a:pt x="197" y="2624"/>
                    <a:pt x="1" y="2820"/>
                    <a:pt x="1" y="3052"/>
                  </a:cubicBezTo>
                  <a:cubicBezTo>
                    <a:pt x="1" y="3302"/>
                    <a:pt x="197" y="3498"/>
                    <a:pt x="447" y="3498"/>
                  </a:cubicBezTo>
                  <a:lnTo>
                    <a:pt x="6853" y="3498"/>
                  </a:lnTo>
                  <a:cubicBezTo>
                    <a:pt x="7102" y="3498"/>
                    <a:pt x="7299" y="3302"/>
                    <a:pt x="7299" y="3052"/>
                  </a:cubicBezTo>
                  <a:cubicBezTo>
                    <a:pt x="7299" y="2820"/>
                    <a:pt x="7102" y="2624"/>
                    <a:pt x="6853" y="2624"/>
                  </a:cubicBezTo>
                  <a:lnTo>
                    <a:pt x="6710" y="2624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8" name="Google Shape;458;p61"/>
            <p:cNvSpPr/>
            <p:nvPr/>
          </p:nvSpPr>
          <p:spPr>
            <a:xfrm>
              <a:off x="1089200" y="3465700"/>
              <a:ext cx="153025" cy="87450"/>
            </a:xfrm>
            <a:custGeom>
              <a:avLst/>
              <a:gdLst/>
              <a:ahLst/>
              <a:cxnLst/>
              <a:rect l="l" t="t" r="r" b="b"/>
              <a:pathLst>
                <a:path w="6121" h="3498" extrusionOk="0">
                  <a:moveTo>
                    <a:pt x="3052" y="0"/>
                  </a:moveTo>
                  <a:cubicBezTo>
                    <a:pt x="1375" y="0"/>
                    <a:pt x="1" y="1374"/>
                    <a:pt x="1" y="3069"/>
                  </a:cubicBezTo>
                  <a:lnTo>
                    <a:pt x="1" y="3498"/>
                  </a:lnTo>
                  <a:lnTo>
                    <a:pt x="6121" y="3498"/>
                  </a:lnTo>
                  <a:lnTo>
                    <a:pt x="6121" y="3069"/>
                  </a:lnTo>
                  <a:cubicBezTo>
                    <a:pt x="6121" y="1374"/>
                    <a:pt x="4747" y="0"/>
                    <a:pt x="30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59" name="Google Shape;459;p61"/>
            <p:cNvSpPr/>
            <p:nvPr/>
          </p:nvSpPr>
          <p:spPr>
            <a:xfrm>
              <a:off x="1242200" y="3641000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1" y="1"/>
                  </a:moveTo>
                  <a:lnTo>
                    <a:pt x="1" y="875"/>
                  </a:lnTo>
                  <a:lnTo>
                    <a:pt x="144" y="875"/>
                  </a:lnTo>
                  <a:cubicBezTo>
                    <a:pt x="393" y="875"/>
                    <a:pt x="590" y="679"/>
                    <a:pt x="590" y="429"/>
                  </a:cubicBezTo>
                  <a:cubicBezTo>
                    <a:pt x="590" y="197"/>
                    <a:pt x="393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60" name="Google Shape;460;p61"/>
            <p:cNvSpPr/>
            <p:nvPr/>
          </p:nvSpPr>
          <p:spPr>
            <a:xfrm>
              <a:off x="1074475" y="3641000"/>
              <a:ext cx="14750" cy="21875"/>
            </a:xfrm>
            <a:custGeom>
              <a:avLst/>
              <a:gdLst/>
              <a:ahLst/>
              <a:cxnLst/>
              <a:rect l="l" t="t" r="r" b="b"/>
              <a:pathLst>
                <a:path w="590" h="875" extrusionOk="0">
                  <a:moveTo>
                    <a:pt x="447" y="1"/>
                  </a:moveTo>
                  <a:cubicBezTo>
                    <a:pt x="197" y="1"/>
                    <a:pt x="1" y="197"/>
                    <a:pt x="1" y="429"/>
                  </a:cubicBezTo>
                  <a:cubicBezTo>
                    <a:pt x="1" y="679"/>
                    <a:pt x="197" y="875"/>
                    <a:pt x="447" y="875"/>
                  </a:cubicBezTo>
                  <a:lnTo>
                    <a:pt x="590" y="875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  <p:sp>
          <p:nvSpPr>
            <p:cNvPr id="461" name="Google Shape;461;p61"/>
            <p:cNvSpPr/>
            <p:nvPr/>
          </p:nvSpPr>
          <p:spPr>
            <a:xfrm>
              <a:off x="1309575" y="3495150"/>
              <a:ext cx="138300" cy="29000"/>
            </a:xfrm>
            <a:custGeom>
              <a:avLst/>
              <a:gdLst/>
              <a:ahLst/>
              <a:cxnLst/>
              <a:rect l="l" t="t" r="r" b="b"/>
              <a:pathLst>
                <a:path w="5532" h="1160" extrusionOk="0">
                  <a:moveTo>
                    <a:pt x="571" y="0"/>
                  </a:moveTo>
                  <a:cubicBezTo>
                    <a:pt x="250" y="0"/>
                    <a:pt x="0" y="250"/>
                    <a:pt x="0" y="571"/>
                  </a:cubicBezTo>
                  <a:cubicBezTo>
                    <a:pt x="0" y="892"/>
                    <a:pt x="250" y="1160"/>
                    <a:pt x="571" y="1160"/>
                  </a:cubicBezTo>
                  <a:lnTo>
                    <a:pt x="4960" y="1160"/>
                  </a:lnTo>
                  <a:cubicBezTo>
                    <a:pt x="5281" y="1160"/>
                    <a:pt x="5531" y="892"/>
                    <a:pt x="5531" y="571"/>
                  </a:cubicBezTo>
                  <a:cubicBezTo>
                    <a:pt x="5531" y="250"/>
                    <a:pt x="5281" y="0"/>
                    <a:pt x="49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i="1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Variable</a:t>
            </a:r>
            <a:endParaRPr/>
          </a:p>
        </p:txBody>
      </p:sp>
      <p:sp>
        <p:nvSpPr>
          <p:cNvPr id="467" name="Google Shape;467;p62"/>
          <p:cNvSpPr/>
          <p:nvPr/>
        </p:nvSpPr>
        <p:spPr>
          <a:xfrm>
            <a:off x="2284800" y="1235300"/>
            <a:ext cx="4807800" cy="4056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Cancer Rate Flag</a:t>
            </a:r>
            <a:endParaRPr sz="2200" b="1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68" name="Google Shape;4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00" y="1917050"/>
            <a:ext cx="3235447" cy="239023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2"/>
          <p:cNvSpPr txBox="1"/>
          <p:nvPr/>
        </p:nvSpPr>
        <p:spPr>
          <a:xfrm>
            <a:off x="4912725" y="1886750"/>
            <a:ext cx="3511200" cy="1077300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ay"/>
                <a:ea typeface="Cambay"/>
                <a:cs typeface="Cambay"/>
                <a:sym typeface="Cambay"/>
              </a:rPr>
              <a:t>If Cases_Population Ratio </a:t>
            </a:r>
            <a:r>
              <a:rPr lang="en" b="1">
                <a:latin typeface="Cambay"/>
                <a:ea typeface="Cambay"/>
                <a:cs typeface="Cambay"/>
                <a:sym typeface="Cambay"/>
              </a:rPr>
              <a:t>below </a:t>
            </a:r>
            <a:r>
              <a:rPr lang="en">
                <a:latin typeface="Cambay"/>
                <a:ea typeface="Cambay"/>
                <a:cs typeface="Cambay"/>
                <a:sym typeface="Cambay"/>
              </a:rPr>
              <a:t>Upper Range then…</a:t>
            </a:r>
            <a:endParaRPr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Cambay"/>
                <a:ea typeface="Cambay"/>
                <a:cs typeface="Cambay"/>
                <a:sym typeface="Cambay"/>
              </a:rPr>
              <a:t>0</a:t>
            </a:r>
            <a:r>
              <a:rPr lang="en" sz="2200">
                <a:latin typeface="Cambay"/>
                <a:ea typeface="Cambay"/>
                <a:cs typeface="Cambay"/>
                <a:sym typeface="Cambay"/>
              </a:rPr>
              <a:t> = Cancer Rate Flag</a:t>
            </a:r>
            <a:endParaRPr sz="2200">
              <a:latin typeface="Cambay"/>
              <a:ea typeface="Cambay"/>
              <a:cs typeface="Cambay"/>
              <a:sym typeface="Cambay"/>
            </a:endParaRPr>
          </a:p>
        </p:txBody>
      </p:sp>
      <p:cxnSp>
        <p:nvCxnSpPr>
          <p:cNvPr id="470" name="Google Shape;470;p62"/>
          <p:cNvCxnSpPr/>
          <p:nvPr/>
        </p:nvCxnSpPr>
        <p:spPr>
          <a:xfrm rot="10800000" flipH="1">
            <a:off x="4112948" y="2118954"/>
            <a:ext cx="733500" cy="6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71" name="Google Shape;471;p62"/>
          <p:cNvCxnSpPr/>
          <p:nvPr/>
        </p:nvCxnSpPr>
        <p:spPr>
          <a:xfrm>
            <a:off x="4112948" y="3608069"/>
            <a:ext cx="733500" cy="619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72" name="Google Shape;472;p62"/>
          <p:cNvSpPr txBox="1"/>
          <p:nvPr/>
        </p:nvSpPr>
        <p:spPr>
          <a:xfrm>
            <a:off x="4912725" y="3458325"/>
            <a:ext cx="3511200" cy="1077300"/>
          </a:xfrm>
          <a:prstGeom prst="rect">
            <a:avLst/>
          </a:prstGeom>
          <a:noFill/>
          <a:ln w="19050" cap="flat" cmpd="sng">
            <a:solidFill>
              <a:srgbClr val="19191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If Cases_Population Ratio </a:t>
            </a:r>
            <a:r>
              <a:rPr lang="en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above </a:t>
            </a:r>
            <a:r>
              <a:rPr lang="en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Upper Range (AKA an Extreme Outlier) then….</a:t>
            </a:r>
            <a:endParaRPr>
              <a:solidFill>
                <a:schemeClr val="dk1"/>
              </a:solidFill>
              <a:latin typeface="Cambay"/>
              <a:ea typeface="Cambay"/>
              <a:cs typeface="Cambay"/>
              <a:sym typeface="Camb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1</a:t>
            </a:r>
            <a:r>
              <a:rPr lang="en" sz="2200">
                <a:solidFill>
                  <a:schemeClr val="dk1"/>
                </a:solidFill>
                <a:latin typeface="Cambay"/>
                <a:ea typeface="Cambay"/>
                <a:cs typeface="Cambay"/>
                <a:sym typeface="Cambay"/>
              </a:rPr>
              <a:t> = Cancer Rate Flag</a:t>
            </a:r>
            <a:endParaRPr sz="3000" b="1"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478" name="Google Shape;478;p63"/>
          <p:cNvSpPr txBox="1">
            <a:spLocks noGrp="1"/>
          </p:cNvSpPr>
          <p:nvPr>
            <p:ph type="title" idx="2"/>
          </p:nvPr>
        </p:nvSpPr>
        <p:spPr>
          <a:xfrm>
            <a:off x="1088275" y="1338900"/>
            <a:ext cx="3359400" cy="9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Toxic exposure in America: Estimating fetal and infant health outcomes from 14 years of TRI reporting</a:t>
            </a:r>
            <a:endParaRPr sz="1500" b="1" dirty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 dirty="0"/>
          </a:p>
        </p:txBody>
      </p:sp>
      <p:sp>
        <p:nvSpPr>
          <p:cNvPr id="479" name="Google Shape;479;p63"/>
          <p:cNvSpPr txBox="1">
            <a:spLocks noGrp="1"/>
          </p:cNvSpPr>
          <p:nvPr>
            <p:ph type="subTitle" idx="1"/>
          </p:nvPr>
        </p:nvSpPr>
        <p:spPr>
          <a:xfrm>
            <a:off x="923500" y="2416425"/>
            <a:ext cx="3309600" cy="20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Focuses on fetal and infant health outcomes from the year 1989 to 2002.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Combined data from various sources to construct a comprehensive set of measures.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researchers have used a regression model to estimate the effect.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analysis of the research finds that there is a statistically significant effect on infant mortality rates due to increase in toxic concentrations country wise.</a:t>
            </a:r>
            <a:endParaRPr sz="1500"/>
          </a:p>
        </p:txBody>
      </p:sp>
      <p:sp>
        <p:nvSpPr>
          <p:cNvPr id="480" name="Google Shape;480;p63"/>
          <p:cNvSpPr txBox="1">
            <a:spLocks noGrp="1"/>
          </p:cNvSpPr>
          <p:nvPr>
            <p:ph type="title" idx="2"/>
          </p:nvPr>
        </p:nvSpPr>
        <p:spPr>
          <a:xfrm>
            <a:off x="5071500" y="1338900"/>
            <a:ext cx="3359400" cy="9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Environmental exposomics and lung cancer risk assessment in the Philadelphia metropolitan area using ZIP code–level hazard indices</a:t>
            </a:r>
            <a:endParaRPr sz="1500" b="1" dirty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b="1" dirty="0">
              <a:solidFill>
                <a:srgbClr val="20272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1" name="Google Shape;481;p63"/>
          <p:cNvSpPr txBox="1">
            <a:spLocks noGrp="1"/>
          </p:cNvSpPr>
          <p:nvPr>
            <p:ph type="subTitle" idx="1"/>
          </p:nvPr>
        </p:nvSpPr>
        <p:spPr>
          <a:xfrm>
            <a:off x="4857000" y="2416425"/>
            <a:ext cx="3359400" cy="20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 dirty="0">
                <a:latin typeface="Arial"/>
                <a:ea typeface="Arial"/>
                <a:cs typeface="Arial"/>
                <a:sym typeface="Arial"/>
              </a:rPr>
              <a:t>Focuses on lung cancer risk caused by environmental exposure and air pollutants.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 dirty="0">
                <a:latin typeface="Arial"/>
                <a:ea typeface="Arial"/>
                <a:cs typeface="Arial"/>
                <a:sym typeface="Arial"/>
              </a:rPr>
              <a:t>The authors considered carcinogens important that are present in the exposure source.</a:t>
            </a:r>
            <a:endParaRPr sz="9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 dirty="0">
                <a:latin typeface="Arial"/>
                <a:ea typeface="Arial"/>
                <a:cs typeface="Arial"/>
                <a:sym typeface="Arial"/>
              </a:rPr>
              <a:t>TRI- annual-reporting data for 1987-2017 and NASA satellite data was collected.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 dirty="0">
                <a:latin typeface="Arial"/>
                <a:ea typeface="Arial"/>
                <a:cs typeface="Arial"/>
                <a:sym typeface="Arial"/>
              </a:rPr>
              <a:t>Used the modified multi-step multi-criteria decision analysis to investigate the causal effect.</a:t>
            </a:r>
            <a:endParaRPr sz="1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Char char="●"/>
            </a:pPr>
            <a:r>
              <a:rPr lang="en" sz="1000" dirty="0">
                <a:latin typeface="Arial"/>
                <a:ea typeface="Arial"/>
                <a:cs typeface="Arial"/>
                <a:sym typeface="Arial"/>
              </a:rPr>
              <a:t>The results showed that there were varying exposures across the 421 ZIP codes under study.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487" name="Google Shape;487;p64"/>
          <p:cNvSpPr txBox="1">
            <a:spLocks noGrp="1"/>
          </p:cNvSpPr>
          <p:nvPr>
            <p:ph type="title" idx="2"/>
          </p:nvPr>
        </p:nvSpPr>
        <p:spPr>
          <a:xfrm>
            <a:off x="1088275" y="1338900"/>
            <a:ext cx="6662100" cy="9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rPr>
              <a:t>Total and cardiovascular mortality rates in relation to discharges from toxics release inventory sites in the United States</a:t>
            </a:r>
            <a:endParaRPr sz="100" dirty="0"/>
          </a:p>
        </p:txBody>
      </p:sp>
      <p:sp>
        <p:nvSpPr>
          <p:cNvPr id="488" name="Google Shape;488;p64"/>
          <p:cNvSpPr txBox="1">
            <a:spLocks noGrp="1"/>
          </p:cNvSpPr>
          <p:nvPr>
            <p:ph type="subTitle" idx="1"/>
          </p:nvPr>
        </p:nvSpPr>
        <p:spPr>
          <a:xfrm>
            <a:off x="1088275" y="2416425"/>
            <a:ext cx="6545100" cy="209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study looks at the association between different variables covered in the Toxic Release Inventory and the mortality rates among both men and women.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Multiple linear regression models were implemented to assess the impact of these chemicals on mortality rates.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study’s result showed, there is Statistically Significant association between the four chemical categories and higher mortality rates.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Washington State Cancer Data</a:t>
            </a:r>
            <a:endParaRPr/>
          </a:p>
        </p:txBody>
      </p:sp>
      <p:pic>
        <p:nvPicPr>
          <p:cNvPr id="494" name="Google Shape;49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00" y="1348625"/>
            <a:ext cx="3277950" cy="3018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65"/>
          <p:cNvCxnSpPr/>
          <p:nvPr/>
        </p:nvCxnSpPr>
        <p:spPr>
          <a:xfrm>
            <a:off x="2476950" y="2084975"/>
            <a:ext cx="499200" cy="126300"/>
          </a:xfrm>
          <a:prstGeom prst="straightConnector1">
            <a:avLst/>
          </a:prstGeom>
          <a:noFill/>
          <a:ln w="9525" cap="flat" cmpd="sng">
            <a:solidFill>
              <a:srgbClr val="42FFB7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65"/>
          <p:cNvSpPr txBox="1"/>
          <p:nvPr/>
        </p:nvSpPr>
        <p:spPr>
          <a:xfrm>
            <a:off x="1617725" y="1869200"/>
            <a:ext cx="135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mbay"/>
                <a:ea typeface="Cambay"/>
                <a:cs typeface="Cambay"/>
                <a:sym typeface="Cambay"/>
              </a:rPr>
              <a:t>King County</a:t>
            </a:r>
            <a:endParaRPr sz="1000" b="1"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497" name="Google Shape;49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400" y="2967038"/>
            <a:ext cx="27432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7775" y="1376363"/>
            <a:ext cx="2838450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389125" y="2859800"/>
            <a:ext cx="135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Cambay"/>
                <a:ea typeface="Cambay"/>
                <a:cs typeface="Cambay"/>
                <a:sym typeface="Cambay"/>
              </a:rPr>
              <a:t>Other Counties</a:t>
            </a:r>
            <a:endParaRPr sz="1000" b="1">
              <a:latin typeface="Cambay"/>
              <a:ea typeface="Cambay"/>
              <a:cs typeface="Cambay"/>
              <a:sym typeface="Camb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</a:t>
            </a:r>
            <a:endParaRPr/>
          </a:p>
        </p:txBody>
      </p:sp>
      <p:sp>
        <p:nvSpPr>
          <p:cNvPr id="505" name="Google Shape;505;p66"/>
          <p:cNvSpPr txBox="1"/>
          <p:nvPr/>
        </p:nvSpPr>
        <p:spPr>
          <a:xfrm>
            <a:off x="587075" y="1502725"/>
            <a:ext cx="47064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mbay"/>
              <a:buChar char="●"/>
            </a:pPr>
            <a:r>
              <a:rPr lang="en" sz="2200" b="1">
                <a:latin typeface="Cambay"/>
                <a:ea typeface="Cambay"/>
                <a:cs typeface="Cambay"/>
                <a:sym typeface="Cambay"/>
              </a:rPr>
              <a:t>Null value Handling</a:t>
            </a:r>
            <a:endParaRPr sz="2200" b="1">
              <a:latin typeface="Cambay"/>
              <a:ea typeface="Cambay"/>
              <a:cs typeface="Cambay"/>
              <a:sym typeface="Cambay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mbay"/>
              <a:buChar char="●"/>
            </a:pPr>
            <a:r>
              <a:rPr lang="en" sz="2200" b="1">
                <a:latin typeface="Cambay"/>
                <a:ea typeface="Cambay"/>
                <a:cs typeface="Cambay"/>
                <a:sym typeface="Cambay"/>
              </a:rPr>
              <a:t>Data Processing</a:t>
            </a:r>
            <a:endParaRPr sz="2200" b="1">
              <a:latin typeface="Cambay"/>
              <a:ea typeface="Cambay"/>
              <a:cs typeface="Cambay"/>
              <a:sym typeface="Cambay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mbay"/>
              <a:buChar char="●"/>
            </a:pPr>
            <a:r>
              <a:rPr lang="en" sz="2200">
                <a:latin typeface="Cambay"/>
                <a:ea typeface="Cambay"/>
                <a:cs typeface="Cambay"/>
                <a:sym typeface="Cambay"/>
              </a:rPr>
              <a:t>Nominal Data Processing</a:t>
            </a:r>
            <a:endParaRPr sz="2200">
              <a:latin typeface="Cambay"/>
              <a:ea typeface="Cambay"/>
              <a:cs typeface="Cambay"/>
              <a:sym typeface="Cambay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mbay"/>
              <a:buChar char="●"/>
            </a:pPr>
            <a:r>
              <a:rPr lang="en" sz="2200">
                <a:latin typeface="Cambay"/>
                <a:ea typeface="Cambay"/>
                <a:cs typeface="Cambay"/>
                <a:sym typeface="Cambay"/>
              </a:rPr>
              <a:t>Numeric Data Processing</a:t>
            </a:r>
            <a:endParaRPr sz="2200">
              <a:latin typeface="Cambay"/>
              <a:ea typeface="Cambay"/>
              <a:cs typeface="Cambay"/>
              <a:sym typeface="Cambay"/>
            </a:endParaRPr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mbay"/>
              <a:buChar char="●"/>
            </a:pPr>
            <a:r>
              <a:rPr lang="en" sz="2200">
                <a:latin typeface="Cambay"/>
                <a:ea typeface="Cambay"/>
                <a:cs typeface="Cambay"/>
                <a:sym typeface="Cambay"/>
              </a:rPr>
              <a:t>One Hot Encoding</a:t>
            </a:r>
            <a:endParaRPr sz="2200">
              <a:latin typeface="Cambay"/>
              <a:ea typeface="Cambay"/>
              <a:cs typeface="Cambay"/>
              <a:sym typeface="Cambay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Cambay"/>
              <a:buChar char="●"/>
            </a:pPr>
            <a:r>
              <a:rPr lang="en" sz="2200" b="1">
                <a:latin typeface="Cambay"/>
                <a:ea typeface="Cambay"/>
                <a:cs typeface="Cambay"/>
                <a:sym typeface="Cambay"/>
              </a:rPr>
              <a:t>Variable Transformation</a:t>
            </a:r>
            <a:endParaRPr sz="2200" b="1">
              <a:latin typeface="Cambay"/>
              <a:ea typeface="Cambay"/>
              <a:cs typeface="Cambay"/>
              <a:sym typeface="Cambay"/>
            </a:endParaRPr>
          </a:p>
        </p:txBody>
      </p:sp>
      <p:pic>
        <p:nvPicPr>
          <p:cNvPr id="506" name="Google Shape;5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329" y="1595429"/>
            <a:ext cx="2943785" cy="25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troleum Products Supplies Project Proposal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troleum Products Supplies Project Proposal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1153</Words>
  <Application>Microsoft Office PowerPoint</Application>
  <PresentationFormat>On-screen Show (16:9)</PresentationFormat>
  <Paragraphs>258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7" baseType="lpstr">
      <vt:lpstr>Roboto Condensed Light</vt:lpstr>
      <vt:lpstr>Cabin</vt:lpstr>
      <vt:lpstr>Cabin Medium</vt:lpstr>
      <vt:lpstr>Krona One</vt:lpstr>
      <vt:lpstr>Montserrat</vt:lpstr>
      <vt:lpstr>Cabin SemiBold</vt:lpstr>
      <vt:lpstr>Proxima Nova</vt:lpstr>
      <vt:lpstr>Cambay</vt:lpstr>
      <vt:lpstr>Arial</vt:lpstr>
      <vt:lpstr>Montserrat Medium</vt:lpstr>
      <vt:lpstr>PT Sans</vt:lpstr>
      <vt:lpstr>Bebas Neue</vt:lpstr>
      <vt:lpstr>Times New Roman</vt:lpstr>
      <vt:lpstr>Petroleum Products Supplies Project Proposal by Slidesgo</vt:lpstr>
      <vt:lpstr>Petroleum Products Supplies Project Proposal by Slidesgo</vt:lpstr>
      <vt:lpstr>PowerPoint Presentation</vt:lpstr>
      <vt:lpstr>Problem Statement</vt:lpstr>
      <vt:lpstr>Background</vt:lpstr>
      <vt:lpstr>Size</vt:lpstr>
      <vt:lpstr>Target Variable</vt:lpstr>
      <vt:lpstr>Literature Review</vt:lpstr>
      <vt:lpstr>Literature Review</vt:lpstr>
      <vt:lpstr>Washington State Cancer Data</vt:lpstr>
      <vt:lpstr>Data Pre-Processing</vt:lpstr>
      <vt:lpstr>Features w/ the Highest % of Null Values</vt:lpstr>
      <vt:lpstr>Numerical Data</vt:lpstr>
      <vt:lpstr>Nominal Data</vt:lpstr>
      <vt:lpstr>Conversion of nominal data to Numerical values</vt:lpstr>
      <vt:lpstr>Correlation Analysis</vt:lpstr>
      <vt:lpstr>Correlation Analysis</vt:lpstr>
      <vt:lpstr>Top 20 highly correlated variables</vt:lpstr>
      <vt:lpstr>Synthetic Minority Oversampling Technique (SMOTE)</vt:lpstr>
      <vt:lpstr>Dimensionality Reduction</vt:lpstr>
      <vt:lpstr>Dimensionality Reduction</vt:lpstr>
      <vt:lpstr> Dimensionality Reduction </vt:lpstr>
      <vt:lpstr>Hyper Parameter Tuning</vt:lpstr>
      <vt:lpstr>Hyper Parameter Tuning</vt:lpstr>
      <vt:lpstr>Applying machine learning algorithms</vt:lpstr>
      <vt:lpstr>Random Forest</vt:lpstr>
      <vt:lpstr>Gradient Boosting</vt:lpstr>
      <vt:lpstr>Neural Network with GridSearchCV</vt:lpstr>
      <vt:lpstr>Computation Time Comparisons Note: Times are in seconds</vt:lpstr>
      <vt:lpstr>Domain Knowledge</vt:lpstr>
      <vt:lpstr>Methodological Contribution</vt:lpstr>
      <vt:lpstr>Limitations</vt:lpstr>
      <vt:lpstr>Future Projects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Nick Carroll</cp:lastModifiedBy>
  <cp:revision>1</cp:revision>
  <dcterms:modified xsi:type="dcterms:W3CDTF">2023-03-09T23:22:06Z</dcterms:modified>
</cp:coreProperties>
</file>